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515" r:id="rId1"/>
  </p:sldMasterIdLst>
  <p:sldIdLst>
    <p:sldId id="256" r:id="rId2"/>
    <p:sldId id="269" r:id="rId3"/>
    <p:sldId id="257" r:id="rId4"/>
    <p:sldId id="259" r:id="rId5"/>
    <p:sldId id="260" r:id="rId6"/>
    <p:sldId id="261" r:id="rId7"/>
    <p:sldId id="262" r:id="rId8"/>
    <p:sldId id="279" r:id="rId9"/>
    <p:sldId id="263" r:id="rId10"/>
    <p:sldId id="264" r:id="rId11"/>
    <p:sldId id="265" r:id="rId12"/>
    <p:sldId id="277" r:id="rId13"/>
    <p:sldId id="278" r:id="rId14"/>
    <p:sldId id="273" r:id="rId15"/>
    <p:sldId id="270" r:id="rId16"/>
    <p:sldId id="274" r:id="rId17"/>
    <p:sldId id="272" r:id="rId18"/>
    <p:sldId id="271" r:id="rId19"/>
    <p:sldId id="275" r:id="rId20"/>
    <p:sldId id="276"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B99F7D9-84A6-4B7A-9AE6-FD69E5D4BFFF}">
          <p14:sldIdLst>
            <p14:sldId id="256"/>
            <p14:sldId id="269"/>
            <p14:sldId id="257"/>
            <p14:sldId id="259"/>
            <p14:sldId id="260"/>
            <p14:sldId id="261"/>
            <p14:sldId id="262"/>
            <p14:sldId id="279"/>
            <p14:sldId id="263"/>
            <p14:sldId id="264"/>
            <p14:sldId id="265"/>
            <p14:sldId id="277"/>
            <p14:sldId id="278"/>
            <p14:sldId id="273"/>
            <p14:sldId id="270"/>
            <p14:sldId id="274"/>
            <p14:sldId id="272"/>
            <p14:sldId id="271"/>
            <p14:sldId id="275"/>
            <p14:sldId id="27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8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22"/>
    <p:restoredTop sz="94647"/>
  </p:normalViewPr>
  <p:slideViewPr>
    <p:cSldViewPr snapToGrid="0">
      <p:cViewPr varScale="1">
        <p:scale>
          <a:sx n="161" d="100"/>
          <a:sy n="161" d="100"/>
        </p:scale>
        <p:origin x="122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33F437E8-671F-C248-8E2E-7667F40F007E}" type="datetimeFigureOut">
              <a:rPr lang="en-US" smtClean="0"/>
              <a:t>12/29/22</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5C418997-F0C7-7841-82BA-4E1D2D93F1B7}" type="slidenum">
              <a:rPr lang="en-US" smtClean="0"/>
              <a:t>‹#›</a:t>
            </a:fld>
            <a:endParaRPr lang="en-US"/>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017543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437E8-671F-C248-8E2E-7667F40F007E}" type="datetimeFigureOut">
              <a:rPr lang="en-US" smtClean="0"/>
              <a:t>12/29/22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18997-F0C7-7841-82BA-4E1D2D93F1B7}" type="slidenum">
              <a:rPr lang="en-US" smtClean="0"/>
              <a:t>‹#›</a:t>
            </a:fld>
            <a:endParaRPr lang="en-US"/>
          </a:p>
        </p:txBody>
      </p:sp>
    </p:spTree>
    <p:extLst>
      <p:ext uri="{BB962C8B-B14F-4D97-AF65-F5344CB8AC3E}">
        <p14:creationId xmlns:p14="http://schemas.microsoft.com/office/powerpoint/2010/main" val="161161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437E8-671F-C248-8E2E-7667F40F007E}" type="datetimeFigureOut">
              <a:rPr lang="en-US" smtClean="0"/>
              <a:t>12/29/22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18997-F0C7-7841-82BA-4E1D2D93F1B7}" type="slidenum">
              <a:rPr lang="en-US" smtClean="0"/>
              <a:t>‹#›</a:t>
            </a:fld>
            <a:endParaRPr lang="en-US"/>
          </a:p>
        </p:txBody>
      </p:sp>
    </p:spTree>
    <p:extLst>
      <p:ext uri="{BB962C8B-B14F-4D97-AF65-F5344CB8AC3E}">
        <p14:creationId xmlns:p14="http://schemas.microsoft.com/office/powerpoint/2010/main" val="2266685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F437E8-671F-C248-8E2E-7667F40F007E}" type="datetimeFigureOut">
              <a:rPr lang="en-US" smtClean="0"/>
              <a:t>12/29/22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418997-F0C7-7841-82BA-4E1D2D93F1B7}" type="slidenum">
              <a:rPr lang="en-US" smtClean="0"/>
              <a:t>‹#›</a:t>
            </a:fld>
            <a:endParaRPr lang="en-US"/>
          </a:p>
        </p:txBody>
      </p:sp>
    </p:spTree>
    <p:extLst>
      <p:ext uri="{BB962C8B-B14F-4D97-AF65-F5344CB8AC3E}">
        <p14:creationId xmlns:p14="http://schemas.microsoft.com/office/powerpoint/2010/main" val="1230164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33F437E8-671F-C248-8E2E-7667F40F007E}" type="datetimeFigureOut">
              <a:rPr lang="en-US" smtClean="0"/>
              <a:t>12/29/22</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5C418997-F0C7-7841-82BA-4E1D2D93F1B7}"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274955290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F437E8-671F-C248-8E2E-7667F40F007E}" type="datetimeFigureOut">
              <a:rPr lang="en-US" smtClean="0"/>
              <a:t>12/29/22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418997-F0C7-7841-82BA-4E1D2D93F1B7}" type="slidenum">
              <a:rPr lang="en-US" smtClean="0"/>
              <a:t>‹#›</a:t>
            </a:fld>
            <a:endParaRPr lang="en-US"/>
          </a:p>
        </p:txBody>
      </p:sp>
    </p:spTree>
    <p:extLst>
      <p:ext uri="{BB962C8B-B14F-4D97-AF65-F5344CB8AC3E}">
        <p14:creationId xmlns:p14="http://schemas.microsoft.com/office/powerpoint/2010/main" val="243174422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F437E8-671F-C248-8E2E-7667F40F007E}" type="datetimeFigureOut">
              <a:rPr lang="en-US" smtClean="0"/>
              <a:t>12/29/22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418997-F0C7-7841-82BA-4E1D2D93F1B7}" type="slidenum">
              <a:rPr lang="en-US" smtClean="0"/>
              <a:t>‹#›</a:t>
            </a:fld>
            <a:endParaRPr lang="en-US"/>
          </a:p>
        </p:txBody>
      </p:sp>
    </p:spTree>
    <p:extLst>
      <p:ext uri="{BB962C8B-B14F-4D97-AF65-F5344CB8AC3E}">
        <p14:creationId xmlns:p14="http://schemas.microsoft.com/office/powerpoint/2010/main" val="3358073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F437E8-671F-C248-8E2E-7667F40F007E}" type="datetimeFigureOut">
              <a:rPr lang="en-US" smtClean="0"/>
              <a:t>12/29/22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418997-F0C7-7841-82BA-4E1D2D93F1B7}" type="slidenum">
              <a:rPr lang="en-US" smtClean="0"/>
              <a:t>‹#›</a:t>
            </a:fld>
            <a:endParaRPr lang="en-US"/>
          </a:p>
        </p:txBody>
      </p:sp>
    </p:spTree>
    <p:extLst>
      <p:ext uri="{BB962C8B-B14F-4D97-AF65-F5344CB8AC3E}">
        <p14:creationId xmlns:p14="http://schemas.microsoft.com/office/powerpoint/2010/main" val="3083528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F437E8-671F-C248-8E2E-7667F40F007E}" type="datetimeFigureOut">
              <a:rPr lang="en-US" smtClean="0"/>
              <a:t>12/29/22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418997-F0C7-7841-82BA-4E1D2D93F1B7}" type="slidenum">
              <a:rPr lang="en-US" smtClean="0"/>
              <a:t>‹#›</a:t>
            </a:fld>
            <a:endParaRPr lang="en-US"/>
          </a:p>
        </p:txBody>
      </p:sp>
    </p:spTree>
    <p:extLst>
      <p:ext uri="{BB962C8B-B14F-4D97-AF65-F5344CB8AC3E}">
        <p14:creationId xmlns:p14="http://schemas.microsoft.com/office/powerpoint/2010/main" val="1969917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3F437E8-671F-C248-8E2E-7667F40F007E}" type="datetimeFigureOut">
              <a:rPr lang="en-US" smtClean="0"/>
              <a:t>12/29/22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C418997-F0C7-7841-82BA-4E1D2D93F1B7}"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6395825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33F437E8-671F-C248-8E2E-7667F40F007E}" type="datetimeFigureOut">
              <a:rPr lang="en-US" smtClean="0"/>
              <a:t>12/29/22</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5C418997-F0C7-7841-82BA-4E1D2D93F1B7}"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33818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33F437E8-671F-C248-8E2E-7667F40F007E}" type="datetimeFigureOut">
              <a:rPr lang="en-US" smtClean="0"/>
              <a:t>12/29/22</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5C418997-F0C7-7841-82BA-4E1D2D93F1B7}"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31781159"/>
      </p:ext>
    </p:extLst>
  </p:cSld>
  <p:clrMap bg1="lt1" tx1="dk1" bg2="lt2" tx2="dk2" accent1="accent1" accent2="accent2" accent3="accent3" accent4="accent4" accent5="accent5" accent6="accent6" hlink="hlink" folHlink="folHlink"/>
  <p:sldLayoutIdLst>
    <p:sldLayoutId id="2147484516" r:id="rId1"/>
    <p:sldLayoutId id="2147484517" r:id="rId2"/>
    <p:sldLayoutId id="2147484518" r:id="rId3"/>
    <p:sldLayoutId id="2147484519" r:id="rId4"/>
    <p:sldLayoutId id="2147484520" r:id="rId5"/>
    <p:sldLayoutId id="2147484521" r:id="rId6"/>
    <p:sldLayoutId id="2147484522" r:id="rId7"/>
    <p:sldLayoutId id="2147484523" r:id="rId8"/>
    <p:sldLayoutId id="2147484524" r:id="rId9"/>
    <p:sldLayoutId id="2147484525" r:id="rId10"/>
    <p:sldLayoutId id="2147484526"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file:////var/folders/yq/jkg3f7096hs9nwx_51jw622h0000gn/T/com.microsoft.Word/WebArchiveCopyPasteTempFiles/8v0YBAEBAAAAAElFTkSuQmCC"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Word_Document.docx"/><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package" Target="../embeddings/Microsoft_Word_Document1.docx"/><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package" Target="../embeddings/Microsoft_Word_Document2.docx"/><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package" Target="../embeddings/Microsoft_Word_Document3.docx"/><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ED08D-119F-3290-E38B-3A03F689466D}"/>
              </a:ext>
            </a:extLst>
          </p:cNvPr>
          <p:cNvSpPr>
            <a:spLocks noGrp="1"/>
          </p:cNvSpPr>
          <p:nvPr>
            <p:ph type="ctrTitle"/>
          </p:nvPr>
        </p:nvSpPr>
        <p:spPr>
          <a:xfrm>
            <a:off x="1524000" y="3004429"/>
            <a:ext cx="9144000" cy="2387600"/>
          </a:xfrm>
        </p:spPr>
        <p:txBody>
          <a:bodyPr/>
          <a:lstStyle/>
          <a:p>
            <a:r>
              <a:rPr lang="en-US" dirty="0"/>
              <a:t>CCG training</a:t>
            </a:r>
          </a:p>
        </p:txBody>
      </p:sp>
      <p:pic>
        <p:nvPicPr>
          <p:cNvPr id="4" name="Picture 3" descr="A picture containing drawing&#10;&#10;Description automatically generated">
            <a:extLst>
              <a:ext uri="{FF2B5EF4-FFF2-40B4-BE49-F238E27FC236}">
                <a16:creationId xmlns:a16="http://schemas.microsoft.com/office/drawing/2014/main" id="{E7E2C74B-A2F1-8DBA-4B5F-F67B8868481C}"/>
              </a:ext>
            </a:extLst>
          </p:cNvPr>
          <p:cNvPicPr>
            <a:picLocks noChangeAspect="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3952619" y="1369752"/>
            <a:ext cx="4286762" cy="2059248"/>
          </a:xfrm>
          <a:prstGeom prst="rect">
            <a:avLst/>
          </a:prstGeom>
          <a:noFill/>
        </p:spPr>
      </p:pic>
    </p:spTree>
    <p:extLst>
      <p:ext uri="{BB962C8B-B14F-4D97-AF65-F5344CB8AC3E}">
        <p14:creationId xmlns:p14="http://schemas.microsoft.com/office/powerpoint/2010/main" val="964197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A061E-E65A-FD68-F61F-FDDEED778240}"/>
              </a:ext>
            </a:extLst>
          </p:cNvPr>
          <p:cNvSpPr>
            <a:spLocks noGrp="1"/>
          </p:cNvSpPr>
          <p:nvPr>
            <p:ph type="title"/>
          </p:nvPr>
        </p:nvSpPr>
        <p:spPr/>
        <p:txBody>
          <a:bodyPr/>
          <a:lstStyle/>
          <a:p>
            <a:r>
              <a:rPr lang="en-US" dirty="0"/>
              <a:t>Housing Destinations</a:t>
            </a:r>
          </a:p>
        </p:txBody>
      </p:sp>
      <p:sp>
        <p:nvSpPr>
          <p:cNvPr id="3" name="Text Placeholder 2">
            <a:extLst>
              <a:ext uri="{FF2B5EF4-FFF2-40B4-BE49-F238E27FC236}">
                <a16:creationId xmlns:a16="http://schemas.microsoft.com/office/drawing/2014/main" id="{5CF71CA0-401F-6D2B-5174-EF1D5633F017}"/>
              </a:ext>
            </a:extLst>
          </p:cNvPr>
          <p:cNvSpPr>
            <a:spLocks noGrp="1"/>
          </p:cNvSpPr>
          <p:nvPr>
            <p:ph type="body" idx="1"/>
          </p:nvPr>
        </p:nvSpPr>
        <p:spPr>
          <a:xfrm>
            <a:off x="1371600" y="1439882"/>
            <a:ext cx="4443984" cy="823912"/>
          </a:xfrm>
        </p:spPr>
        <p:txBody>
          <a:bodyPr/>
          <a:lstStyle/>
          <a:p>
            <a:r>
              <a:rPr lang="en-US" dirty="0"/>
              <a:t>Independent</a:t>
            </a:r>
          </a:p>
          <a:p>
            <a:r>
              <a:rPr lang="en-US" sz="1500" dirty="0"/>
              <a:t>(Client preference is not always available, so consider all options)</a:t>
            </a:r>
          </a:p>
        </p:txBody>
      </p:sp>
      <p:sp>
        <p:nvSpPr>
          <p:cNvPr id="9" name="Content Placeholder 3">
            <a:extLst>
              <a:ext uri="{FF2B5EF4-FFF2-40B4-BE49-F238E27FC236}">
                <a16:creationId xmlns:a16="http://schemas.microsoft.com/office/drawing/2014/main" id="{631A7A72-568A-E3B2-5B97-5D29F462C31A}"/>
              </a:ext>
            </a:extLst>
          </p:cNvPr>
          <p:cNvSpPr>
            <a:spLocks noGrp="1"/>
          </p:cNvSpPr>
          <p:nvPr>
            <p:ph sz="half" idx="2"/>
          </p:nvPr>
        </p:nvSpPr>
        <p:spPr>
          <a:xfrm>
            <a:off x="6181727" y="2510631"/>
            <a:ext cx="5354831" cy="4138645"/>
          </a:xfrm>
        </p:spPr>
        <p:txBody>
          <a:bodyPr>
            <a:normAutofit fontScale="77500" lnSpcReduction="20000"/>
          </a:bodyPr>
          <a:lstStyle/>
          <a:p>
            <a:r>
              <a:rPr lang="en-US" dirty="0"/>
              <a:t>Facility gets paid different amounts depending on if paid by Medicaid or private pay</a:t>
            </a:r>
          </a:p>
          <a:p>
            <a:pPr lvl="1"/>
            <a:r>
              <a:rPr lang="en-US" dirty="0"/>
              <a:t>Ask facility how many Medicaid beds are available</a:t>
            </a:r>
          </a:p>
          <a:p>
            <a:r>
              <a:rPr lang="en-US" dirty="0"/>
              <a:t>Aging &amp; Long Term Care (ALTC) pays for facility (all inclusive)</a:t>
            </a:r>
          </a:p>
          <a:p>
            <a:pPr lvl="1"/>
            <a:r>
              <a:rPr lang="en-US" dirty="0"/>
              <a:t>Client gives up right to all of their income to cover facility cost (except small stipend)</a:t>
            </a:r>
          </a:p>
          <a:p>
            <a:pPr lvl="2"/>
            <a:r>
              <a:rPr lang="en-US" dirty="0"/>
              <a:t>Challenge: clients do not want to “give up” their income</a:t>
            </a:r>
          </a:p>
          <a:p>
            <a:r>
              <a:rPr lang="en-US" dirty="0"/>
              <a:t>When calling facility, be prepared with client’s daily rate to save time</a:t>
            </a:r>
          </a:p>
          <a:p>
            <a:pPr lvl="1"/>
            <a:r>
              <a:rPr lang="en-US" dirty="0"/>
              <a:t>Sometimes facilities require a note from PCP recommending placement as well</a:t>
            </a:r>
            <a:endParaRPr lang="en-US" sz="1600" dirty="0">
              <a:solidFill>
                <a:srgbClr val="775F55"/>
              </a:solidFill>
              <a:latin typeface="Franklin Gothic Book" panose="020B0503020102020204"/>
            </a:endParaRPr>
          </a:p>
          <a:p>
            <a:pPr marL="0" marR="0" lvl="0" indent="0" algn="l" defTabSz="914400" rtl="0" eaLnBrk="1" fontAlgn="auto" latinLnBrk="0" hangingPunct="1">
              <a:lnSpc>
                <a:spcPct val="94000"/>
              </a:lnSpc>
              <a:spcBef>
                <a:spcPts val="1000"/>
              </a:spcBef>
              <a:spcAft>
                <a:spcPts val="200"/>
              </a:spcAft>
              <a:buClrTx/>
              <a:buSzTx/>
              <a:buFont typeface="Franklin Gothic Book" panose="020B0503020102020204" pitchFamily="34" charset="0"/>
              <a:buNone/>
              <a:tabLst/>
              <a:defRPr/>
            </a:pPr>
            <a:endParaRPr kumimoji="0" lang="en-US" sz="1600" b="0" i="0" u="none" strike="noStrike" kern="1200" cap="none" spc="0" normalizeH="0" baseline="0" noProof="0" dirty="0">
              <a:ln>
                <a:noFill/>
              </a:ln>
              <a:solidFill>
                <a:srgbClr val="775F55"/>
              </a:solidFill>
              <a:effectLst/>
              <a:uLnTx/>
              <a:uFillTx/>
              <a:latin typeface="Franklin Gothic Book" panose="020B0503020102020204"/>
              <a:ea typeface="+mn-ea"/>
              <a:cs typeface="+mn-cs"/>
            </a:endParaRPr>
          </a:p>
          <a:p>
            <a:pPr marL="0" marR="0" lvl="0" indent="0" algn="l" defTabSz="914400" rtl="0" eaLnBrk="1" fontAlgn="auto" latinLnBrk="0" hangingPunct="1">
              <a:lnSpc>
                <a:spcPct val="94000"/>
              </a:lnSpc>
              <a:spcBef>
                <a:spcPts val="1000"/>
              </a:spcBef>
              <a:spcAft>
                <a:spcPts val="200"/>
              </a:spcAft>
              <a:buClrTx/>
              <a:buSzTx/>
              <a:buFont typeface="Franklin Gothic Book" panose="020B0503020102020204" pitchFamily="34" charset="0"/>
              <a:buNone/>
              <a:tabLst/>
              <a:defRPr/>
            </a:pPr>
            <a:r>
              <a:rPr lang="en-US" sz="1600" dirty="0">
                <a:solidFill>
                  <a:srgbClr val="775F55"/>
                </a:solidFill>
                <a:latin typeface="Franklin Gothic Book" panose="020B0503020102020204"/>
              </a:rPr>
              <a:t>        </a:t>
            </a:r>
            <a:r>
              <a:rPr kumimoji="0" lang="en-US" sz="1600" b="0" i="0" u="none" strike="noStrike" kern="1200" cap="none" spc="0" normalizeH="0" baseline="0" noProof="0" dirty="0">
                <a:ln>
                  <a:noFill/>
                </a:ln>
                <a:solidFill>
                  <a:srgbClr val="775F55"/>
                </a:solidFill>
                <a:effectLst/>
                <a:uLnTx/>
                <a:uFillTx/>
                <a:latin typeface="Franklin Gothic Book" panose="020B0503020102020204"/>
                <a:ea typeface="+mn-ea"/>
                <a:cs typeface="+mn-cs"/>
              </a:rPr>
              <a:t>*If no daily rate is stated in the Service Summary, request one from CM if moving to facility</a:t>
            </a:r>
          </a:p>
          <a:p>
            <a:pPr marL="0" indent="0">
              <a:buNone/>
            </a:pPr>
            <a:endParaRPr lang="en-US" dirty="0"/>
          </a:p>
        </p:txBody>
      </p:sp>
      <p:sp>
        <p:nvSpPr>
          <p:cNvPr id="5" name="Text Placeholder 4">
            <a:extLst>
              <a:ext uri="{FF2B5EF4-FFF2-40B4-BE49-F238E27FC236}">
                <a16:creationId xmlns:a16="http://schemas.microsoft.com/office/drawing/2014/main" id="{FAF64467-6BE1-BDC6-0206-FBDCD5C1861F}"/>
              </a:ext>
            </a:extLst>
          </p:cNvPr>
          <p:cNvSpPr>
            <a:spLocks noGrp="1"/>
          </p:cNvSpPr>
          <p:nvPr>
            <p:ph type="body" sz="quarter" idx="3"/>
          </p:nvPr>
        </p:nvSpPr>
        <p:spPr>
          <a:xfrm>
            <a:off x="6528816" y="1439882"/>
            <a:ext cx="4443984" cy="823912"/>
          </a:xfrm>
        </p:spPr>
        <p:txBody>
          <a:bodyPr/>
          <a:lstStyle/>
          <a:p>
            <a:r>
              <a:rPr lang="en-US" dirty="0"/>
              <a:t>ALF/AFH</a:t>
            </a:r>
          </a:p>
        </p:txBody>
      </p:sp>
      <p:sp>
        <p:nvSpPr>
          <p:cNvPr id="6" name="Content Placeholder 5">
            <a:extLst>
              <a:ext uri="{FF2B5EF4-FFF2-40B4-BE49-F238E27FC236}">
                <a16:creationId xmlns:a16="http://schemas.microsoft.com/office/drawing/2014/main" id="{354E462E-C2D9-E9EC-6C10-1D652BB2E4DF}"/>
              </a:ext>
            </a:extLst>
          </p:cNvPr>
          <p:cNvSpPr>
            <a:spLocks noGrp="1"/>
          </p:cNvSpPr>
          <p:nvPr>
            <p:ph sz="quarter" idx="4"/>
          </p:nvPr>
        </p:nvSpPr>
        <p:spPr>
          <a:xfrm>
            <a:off x="826895" y="2510632"/>
            <a:ext cx="5354831" cy="4138646"/>
          </a:xfrm>
        </p:spPr>
        <p:txBody>
          <a:bodyPr>
            <a:normAutofit fontScale="77500" lnSpcReduction="20000"/>
          </a:bodyPr>
          <a:lstStyle/>
          <a:p>
            <a:r>
              <a:rPr lang="en-US" dirty="0"/>
              <a:t>Apartment</a:t>
            </a:r>
          </a:p>
          <a:p>
            <a:pPr lvl="1"/>
            <a:r>
              <a:rPr lang="en-US" dirty="0"/>
              <a:t>Utilize local housing authorities and community resource centers for subsidies &amp; temporary assistance</a:t>
            </a:r>
          </a:p>
          <a:p>
            <a:pPr lvl="1"/>
            <a:r>
              <a:rPr lang="en-US" dirty="0"/>
              <a:t>Consider the limitations of the client</a:t>
            </a:r>
          </a:p>
          <a:p>
            <a:pPr lvl="2"/>
            <a:r>
              <a:rPr lang="en-US" dirty="0"/>
              <a:t>Can they go up stairs or do they need a bottom floor?</a:t>
            </a:r>
          </a:p>
          <a:p>
            <a:pPr lvl="2"/>
            <a:r>
              <a:rPr lang="en-US" dirty="0"/>
              <a:t>Animals? Emotional Support Animal (ESA) certifications can be done by client’s doctor or psychiatrist</a:t>
            </a:r>
          </a:p>
          <a:p>
            <a:pPr lvl="2"/>
            <a:r>
              <a:rPr lang="en-US" dirty="0"/>
              <a:t>Do they smoke inside? Are they willing to stop so they do not get evicted?</a:t>
            </a:r>
          </a:p>
          <a:p>
            <a:r>
              <a:rPr lang="en-US" dirty="0"/>
              <a:t>Group Homes</a:t>
            </a:r>
          </a:p>
          <a:p>
            <a:r>
              <a:rPr lang="en-US" dirty="0"/>
              <a:t>With family/roommate</a:t>
            </a:r>
          </a:p>
          <a:p>
            <a:pPr lvl="1"/>
            <a:r>
              <a:rPr lang="en-US" dirty="0"/>
              <a:t>Often, clients do not have family support to assist with housing, so consider finding a room for rent if that fits client’s needs</a:t>
            </a:r>
          </a:p>
        </p:txBody>
      </p:sp>
    </p:spTree>
    <p:extLst>
      <p:ext uri="{BB962C8B-B14F-4D97-AF65-F5344CB8AC3E}">
        <p14:creationId xmlns:p14="http://schemas.microsoft.com/office/powerpoint/2010/main" val="2290354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105FD25-8FAE-F364-4C22-D2EFFE67AD2D}"/>
              </a:ext>
            </a:extLst>
          </p:cNvPr>
          <p:cNvSpPr>
            <a:spLocks noGrp="1"/>
          </p:cNvSpPr>
          <p:nvPr>
            <p:ph type="title"/>
          </p:nvPr>
        </p:nvSpPr>
        <p:spPr>
          <a:xfrm>
            <a:off x="1659835" y="457200"/>
            <a:ext cx="9601200" cy="1485900"/>
          </a:xfrm>
        </p:spPr>
        <p:txBody>
          <a:bodyPr/>
          <a:lstStyle/>
          <a:p>
            <a:r>
              <a:rPr lang="en-US" dirty="0"/>
              <a:t>Vouchers for Independent Living</a:t>
            </a:r>
          </a:p>
        </p:txBody>
      </p:sp>
      <p:sp>
        <p:nvSpPr>
          <p:cNvPr id="8" name="Content Placeholder 7">
            <a:extLst>
              <a:ext uri="{FF2B5EF4-FFF2-40B4-BE49-F238E27FC236}">
                <a16:creationId xmlns:a16="http://schemas.microsoft.com/office/drawing/2014/main" id="{8A7CC510-9D37-EF4D-CE06-F3D8127013FB}"/>
              </a:ext>
            </a:extLst>
          </p:cNvPr>
          <p:cNvSpPr>
            <a:spLocks noGrp="1"/>
          </p:cNvSpPr>
          <p:nvPr>
            <p:ph idx="1"/>
          </p:nvPr>
        </p:nvSpPr>
        <p:spPr>
          <a:xfrm>
            <a:off x="1371600" y="2286000"/>
            <a:ext cx="9601200" cy="4114800"/>
          </a:xfrm>
        </p:spPr>
        <p:txBody>
          <a:bodyPr>
            <a:normAutofit fontScale="77500" lnSpcReduction="20000"/>
          </a:bodyPr>
          <a:lstStyle/>
          <a:p>
            <a:r>
              <a:rPr lang="en-US" dirty="0"/>
              <a:t>Client can receive Medicaid and request a voucher</a:t>
            </a:r>
          </a:p>
          <a:p>
            <a:pPr lvl="1"/>
            <a:r>
              <a:rPr lang="en-US" dirty="0"/>
              <a:t>If client already works with ALTC CM, they are eligible for Medicaid</a:t>
            </a:r>
          </a:p>
          <a:p>
            <a:pPr lvl="1"/>
            <a:r>
              <a:rPr lang="en-US" dirty="0"/>
              <a:t>There are many programs that assist with Medicaid clients</a:t>
            </a:r>
          </a:p>
          <a:p>
            <a:pPr lvl="2"/>
            <a:r>
              <a:rPr lang="en-US" dirty="0"/>
              <a:t>A big part of your job is doing research so it is important to do your due diligence and find all options available for client</a:t>
            </a:r>
          </a:p>
          <a:p>
            <a:r>
              <a:rPr lang="en-US" dirty="0"/>
              <a:t>Local housing authorities give out vouchers, although there is frequently a waitlist or none available</a:t>
            </a:r>
          </a:p>
          <a:p>
            <a:pPr lvl="1"/>
            <a:r>
              <a:rPr lang="en-US" dirty="0"/>
              <a:t>HUD 811 can be an option if they can qualify</a:t>
            </a:r>
          </a:p>
          <a:p>
            <a:r>
              <a:rPr lang="en-US" dirty="0"/>
              <a:t>If no vouchers available, look at low income housing or group home options until voucher is received</a:t>
            </a:r>
          </a:p>
          <a:p>
            <a:pPr lvl="1"/>
            <a:r>
              <a:rPr lang="en-US" dirty="0"/>
              <a:t>If client has a voucher already and moves into a family home, they will lose that voucher. It is important to ensure client is aware of this if they want to go that route (it is okay to move into a family home if still on the waitlist)</a:t>
            </a:r>
          </a:p>
          <a:p>
            <a:r>
              <a:rPr lang="en-US" dirty="0"/>
              <a:t>Spokane Housing Authority often has vouchers for clients that are discharging from a facility (often SNF) and looking to move to independent living, although they are not available if client already lives in the community</a:t>
            </a:r>
          </a:p>
          <a:p>
            <a:r>
              <a:rPr lang="en-US" dirty="0"/>
              <a:t>ALTC will sometimes approve paying for back rent if a new PM will not rent to client unless old rent is paid if client is committing to long term living situation (emergency rental assistance)</a:t>
            </a:r>
          </a:p>
        </p:txBody>
      </p:sp>
      <p:graphicFrame>
        <p:nvGraphicFramePr>
          <p:cNvPr id="9" name="Table 9">
            <a:extLst>
              <a:ext uri="{FF2B5EF4-FFF2-40B4-BE49-F238E27FC236}">
                <a16:creationId xmlns:a16="http://schemas.microsoft.com/office/drawing/2014/main" id="{F000E085-10A4-9100-78AE-D8DED91C6516}"/>
              </a:ext>
            </a:extLst>
          </p:cNvPr>
          <p:cNvGraphicFramePr>
            <a:graphicFrameLocks noGrp="1"/>
          </p:cNvGraphicFramePr>
          <p:nvPr>
            <p:extLst>
              <p:ext uri="{D42A27DB-BD31-4B8C-83A1-F6EECF244321}">
                <p14:modId xmlns:p14="http://schemas.microsoft.com/office/powerpoint/2010/main" val="4193453378"/>
              </p:ext>
            </p:extLst>
          </p:nvPr>
        </p:nvGraphicFramePr>
        <p:xfrm>
          <a:off x="8468138" y="1380523"/>
          <a:ext cx="3220277" cy="1582354"/>
        </p:xfrm>
        <a:graphic>
          <a:graphicData uri="http://schemas.openxmlformats.org/drawingml/2006/table">
            <a:tbl>
              <a:tblPr firstRow="1" bandRow="1">
                <a:tableStyleId>{5C22544A-7EE6-4342-B048-85BDC9FD1C3A}</a:tableStyleId>
              </a:tblPr>
              <a:tblGrid>
                <a:gridCol w="3220277">
                  <a:extLst>
                    <a:ext uri="{9D8B030D-6E8A-4147-A177-3AD203B41FA5}">
                      <a16:colId xmlns:a16="http://schemas.microsoft.com/office/drawing/2014/main" val="2826177352"/>
                    </a:ext>
                  </a:extLst>
                </a:gridCol>
              </a:tblGrid>
              <a:tr h="1582354">
                <a:tc>
                  <a:txBody>
                    <a:bodyPr/>
                    <a:lstStyle/>
                    <a:p>
                      <a:pPr marL="285750" indent="-285750">
                        <a:buFont typeface="Wingdings" pitchFamily="2" charset="2"/>
                        <a:buChar char="ü"/>
                      </a:pPr>
                      <a:r>
                        <a:rPr lang="en-US" dirty="0">
                          <a:solidFill>
                            <a:schemeClr val="accent6">
                              <a:lumMod val="75000"/>
                            </a:schemeClr>
                          </a:solidFill>
                        </a:rPr>
                        <a:t>Contact local HA</a:t>
                      </a:r>
                    </a:p>
                    <a:p>
                      <a:pPr marL="285750" indent="-285750">
                        <a:buFont typeface="Wingdings" pitchFamily="2" charset="2"/>
                        <a:buChar char="ü"/>
                      </a:pPr>
                      <a:r>
                        <a:rPr lang="en-US" dirty="0">
                          <a:solidFill>
                            <a:schemeClr val="accent6">
                              <a:lumMod val="75000"/>
                            </a:schemeClr>
                          </a:solidFill>
                        </a:rPr>
                        <a:t>Verify voucher is active or apply for new one</a:t>
                      </a:r>
                    </a:p>
                    <a:p>
                      <a:pPr marL="285750" indent="-285750">
                        <a:buFont typeface="Wingdings" pitchFamily="2" charset="2"/>
                        <a:buChar char="ü"/>
                      </a:pPr>
                      <a:r>
                        <a:rPr lang="en-US" dirty="0">
                          <a:solidFill>
                            <a:schemeClr val="accent6">
                              <a:lumMod val="75000"/>
                            </a:schemeClr>
                          </a:solidFill>
                        </a:rPr>
                        <a:t>Look into low income apartments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5242530"/>
                  </a:ext>
                </a:extLst>
              </a:tr>
            </a:tbl>
          </a:graphicData>
        </a:graphic>
      </p:graphicFrame>
    </p:spTree>
    <p:extLst>
      <p:ext uri="{BB962C8B-B14F-4D97-AF65-F5344CB8AC3E}">
        <p14:creationId xmlns:p14="http://schemas.microsoft.com/office/powerpoint/2010/main" val="22748978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C6943-DBBD-0A17-F4A0-5DE4E32BCFD1}"/>
              </a:ext>
            </a:extLst>
          </p:cNvPr>
          <p:cNvSpPr>
            <a:spLocks noGrp="1"/>
          </p:cNvSpPr>
          <p:nvPr>
            <p:ph type="title"/>
          </p:nvPr>
        </p:nvSpPr>
        <p:spPr/>
        <p:txBody>
          <a:bodyPr/>
          <a:lstStyle/>
          <a:p>
            <a:r>
              <a:rPr lang="en-US" dirty="0"/>
              <a:t>Important things to consider when doing initial housing intake with client</a:t>
            </a:r>
          </a:p>
        </p:txBody>
      </p:sp>
      <p:sp>
        <p:nvSpPr>
          <p:cNvPr id="3" name="Content Placeholder 2">
            <a:extLst>
              <a:ext uri="{FF2B5EF4-FFF2-40B4-BE49-F238E27FC236}">
                <a16:creationId xmlns:a16="http://schemas.microsoft.com/office/drawing/2014/main" id="{CB453B8D-D0BE-58E2-06B0-3146D82EC073}"/>
              </a:ext>
            </a:extLst>
          </p:cNvPr>
          <p:cNvSpPr>
            <a:spLocks noGrp="1"/>
          </p:cNvSpPr>
          <p:nvPr>
            <p:ph idx="1"/>
          </p:nvPr>
        </p:nvSpPr>
        <p:spPr/>
        <p:txBody>
          <a:bodyPr>
            <a:normAutofit fontScale="55000" lnSpcReduction="20000"/>
          </a:bodyPr>
          <a:lstStyle/>
          <a:p>
            <a:r>
              <a:rPr lang="en-US" dirty="0"/>
              <a:t>Documents to bring</a:t>
            </a:r>
          </a:p>
          <a:p>
            <a:pPr lvl="1"/>
            <a:r>
              <a:rPr lang="en-US" dirty="0"/>
              <a:t>GHC consent form</a:t>
            </a:r>
          </a:p>
          <a:p>
            <a:pPr lvl="1"/>
            <a:r>
              <a:rPr lang="en-US" dirty="0"/>
              <a:t>Housing intake form</a:t>
            </a:r>
          </a:p>
          <a:p>
            <a:pPr lvl="1"/>
            <a:r>
              <a:rPr lang="en-US" dirty="0"/>
              <a:t>Anything that may require client’s signature</a:t>
            </a:r>
          </a:p>
          <a:p>
            <a:r>
              <a:rPr lang="en-US" dirty="0"/>
              <a:t>Documents to get copies of</a:t>
            </a:r>
          </a:p>
          <a:p>
            <a:pPr lvl="1"/>
            <a:r>
              <a:rPr lang="en-US" dirty="0"/>
              <a:t>ID &amp; social security card</a:t>
            </a:r>
          </a:p>
          <a:p>
            <a:pPr lvl="1"/>
            <a:r>
              <a:rPr lang="en-US" dirty="0"/>
              <a:t>Any type of benefits letter (social security, food stamps, </a:t>
            </a:r>
            <a:r>
              <a:rPr lang="en-US" dirty="0" err="1"/>
              <a:t>etc</a:t>
            </a:r>
            <a:r>
              <a:rPr lang="en-US" dirty="0"/>
              <a:t>)</a:t>
            </a:r>
          </a:p>
          <a:p>
            <a:pPr lvl="1"/>
            <a:r>
              <a:rPr lang="en-US" dirty="0"/>
              <a:t>Emotional support animal documentation</a:t>
            </a:r>
          </a:p>
          <a:p>
            <a:pPr lvl="1"/>
            <a:r>
              <a:rPr lang="en-US" dirty="0"/>
              <a:t>Anything that a property manager would need a copy of</a:t>
            </a:r>
          </a:p>
          <a:p>
            <a:r>
              <a:rPr lang="en-US" dirty="0"/>
              <a:t>This may be the only time you physically meet the client before it is time to move them. It is important to set realistic expectations and set appropriate boundaries as needed. Be aware of client’s supports and how they may help you find the client housing (caregiver, POA, family, church)</a:t>
            </a:r>
          </a:p>
          <a:p>
            <a:r>
              <a:rPr lang="en-US" dirty="0"/>
              <a:t>Every client’s housing situation is different, so it is important to be prepared for anything</a:t>
            </a:r>
          </a:p>
          <a:p>
            <a:pPr lvl="1"/>
            <a:r>
              <a:rPr lang="en-US" dirty="0"/>
              <a:t>Bring mask or other protection as needed/preferred by you and the client</a:t>
            </a:r>
          </a:p>
          <a:p>
            <a:pPr lvl="2"/>
            <a:r>
              <a:rPr lang="en-US" dirty="0"/>
              <a:t>Some clients may have a hoarding problem, smoke in the house, have unattended animals</a:t>
            </a:r>
          </a:p>
          <a:p>
            <a:pPr lvl="1"/>
            <a:r>
              <a:rPr lang="en-US" dirty="0"/>
              <a:t>Sometimes they may want to meet at another location like a coffee shop for their own comfort, this is okay</a:t>
            </a:r>
          </a:p>
        </p:txBody>
      </p:sp>
    </p:spTree>
    <p:extLst>
      <p:ext uri="{BB962C8B-B14F-4D97-AF65-F5344CB8AC3E}">
        <p14:creationId xmlns:p14="http://schemas.microsoft.com/office/powerpoint/2010/main" val="3541887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9D51C0-5F98-6A1F-1F9A-64B5544A3002}"/>
              </a:ext>
            </a:extLst>
          </p:cNvPr>
          <p:cNvSpPr>
            <a:spLocks noGrp="1"/>
          </p:cNvSpPr>
          <p:nvPr>
            <p:ph type="title"/>
          </p:nvPr>
        </p:nvSpPr>
        <p:spPr>
          <a:xfrm>
            <a:off x="1367798" y="358426"/>
            <a:ext cx="9601200" cy="1485900"/>
          </a:xfrm>
        </p:spPr>
        <p:txBody>
          <a:bodyPr/>
          <a:lstStyle/>
          <a:p>
            <a:r>
              <a:rPr lang="en-US" dirty="0"/>
              <a:t>I need to make a payment on behalf of the client, now what?</a:t>
            </a:r>
          </a:p>
        </p:txBody>
      </p:sp>
      <p:sp>
        <p:nvSpPr>
          <p:cNvPr id="4" name="Text Placeholder 3">
            <a:extLst>
              <a:ext uri="{FF2B5EF4-FFF2-40B4-BE49-F238E27FC236}">
                <a16:creationId xmlns:a16="http://schemas.microsoft.com/office/drawing/2014/main" id="{31016C84-86EE-CAF2-D404-7A2AFC6716DF}"/>
              </a:ext>
            </a:extLst>
          </p:cNvPr>
          <p:cNvSpPr>
            <a:spLocks noGrp="1"/>
          </p:cNvSpPr>
          <p:nvPr>
            <p:ph type="body" idx="1"/>
          </p:nvPr>
        </p:nvSpPr>
        <p:spPr>
          <a:xfrm>
            <a:off x="1367798" y="1983474"/>
            <a:ext cx="4443984" cy="823912"/>
          </a:xfrm>
        </p:spPr>
        <p:txBody>
          <a:bodyPr/>
          <a:lstStyle/>
          <a:p>
            <a:r>
              <a:rPr lang="en-US" dirty="0"/>
              <a:t>Housing: </a:t>
            </a:r>
            <a:r>
              <a:rPr lang="en-US" sz="2000" dirty="0"/>
              <a:t>Application fees, credit check fees, holding fees, deposit, rent</a:t>
            </a:r>
          </a:p>
        </p:txBody>
      </p:sp>
      <p:sp>
        <p:nvSpPr>
          <p:cNvPr id="5" name="Content Placeholder 4">
            <a:extLst>
              <a:ext uri="{FF2B5EF4-FFF2-40B4-BE49-F238E27FC236}">
                <a16:creationId xmlns:a16="http://schemas.microsoft.com/office/drawing/2014/main" id="{A0DBEAD8-B362-7B1D-DCFE-93958E5B249B}"/>
              </a:ext>
            </a:extLst>
          </p:cNvPr>
          <p:cNvSpPr>
            <a:spLocks noGrp="1"/>
          </p:cNvSpPr>
          <p:nvPr>
            <p:ph sz="half" idx="2"/>
          </p:nvPr>
        </p:nvSpPr>
        <p:spPr>
          <a:xfrm>
            <a:off x="1371600" y="2946535"/>
            <a:ext cx="4443984" cy="3653048"/>
          </a:xfrm>
        </p:spPr>
        <p:txBody>
          <a:bodyPr>
            <a:normAutofit fontScale="62500" lnSpcReduction="20000"/>
          </a:bodyPr>
          <a:lstStyle/>
          <a:p>
            <a:r>
              <a:rPr lang="en-US" dirty="0"/>
              <a:t>Request authorization from CM for specific apartment, including amount and type of payment. When written authorization is received, use GHC credit card to make payment (written checks available as needed)</a:t>
            </a:r>
          </a:p>
          <a:p>
            <a:r>
              <a:rPr lang="en-US" dirty="0"/>
              <a:t>Take a copy of receipt (screenshot) and send as attachment in an email to CM and GHC office</a:t>
            </a:r>
          </a:p>
          <a:p>
            <a:r>
              <a:rPr lang="en-US" dirty="0"/>
              <a:t>Keep original receipt copy when applicable and include in client’s file</a:t>
            </a:r>
          </a:p>
        </p:txBody>
      </p:sp>
      <p:sp>
        <p:nvSpPr>
          <p:cNvPr id="6" name="Text Placeholder 5">
            <a:extLst>
              <a:ext uri="{FF2B5EF4-FFF2-40B4-BE49-F238E27FC236}">
                <a16:creationId xmlns:a16="http://schemas.microsoft.com/office/drawing/2014/main" id="{2F7C3C54-17D3-7627-9B45-C4DFF206E0DB}"/>
              </a:ext>
            </a:extLst>
          </p:cNvPr>
          <p:cNvSpPr>
            <a:spLocks noGrp="1"/>
          </p:cNvSpPr>
          <p:nvPr>
            <p:ph type="body" sz="quarter" idx="3"/>
          </p:nvPr>
        </p:nvSpPr>
        <p:spPr>
          <a:xfrm>
            <a:off x="6525014" y="1983474"/>
            <a:ext cx="4443984" cy="823912"/>
          </a:xfrm>
        </p:spPr>
        <p:txBody>
          <a:bodyPr/>
          <a:lstStyle/>
          <a:p>
            <a:r>
              <a:rPr lang="en-US" dirty="0"/>
              <a:t>Purchase of Transition Items: </a:t>
            </a:r>
            <a:r>
              <a:rPr lang="en-US" sz="2000" dirty="0"/>
              <a:t>Home &amp; cleaning essentials, clothing, furniture, medical equipment</a:t>
            </a:r>
          </a:p>
        </p:txBody>
      </p:sp>
      <p:sp>
        <p:nvSpPr>
          <p:cNvPr id="7" name="Content Placeholder 6">
            <a:extLst>
              <a:ext uri="{FF2B5EF4-FFF2-40B4-BE49-F238E27FC236}">
                <a16:creationId xmlns:a16="http://schemas.microsoft.com/office/drawing/2014/main" id="{D3240580-6E2B-E250-1E7C-7F967A070C39}"/>
              </a:ext>
            </a:extLst>
          </p:cNvPr>
          <p:cNvSpPr>
            <a:spLocks noGrp="1"/>
          </p:cNvSpPr>
          <p:nvPr>
            <p:ph sz="quarter" idx="4"/>
          </p:nvPr>
        </p:nvSpPr>
        <p:spPr>
          <a:xfrm>
            <a:off x="6525014" y="2946535"/>
            <a:ext cx="4443984" cy="3653048"/>
          </a:xfrm>
        </p:spPr>
        <p:txBody>
          <a:bodyPr>
            <a:normAutofit fontScale="62500" lnSpcReduction="20000"/>
          </a:bodyPr>
          <a:lstStyle/>
          <a:p>
            <a:r>
              <a:rPr lang="en-US" dirty="0"/>
              <a:t>Contact CM for amount client is approved for and verify what types of items need to be purchased</a:t>
            </a:r>
          </a:p>
          <a:p>
            <a:pPr lvl="1"/>
            <a:r>
              <a:rPr lang="en-US" dirty="0"/>
              <a:t>Electronics are never to be purchased</a:t>
            </a:r>
          </a:p>
          <a:p>
            <a:r>
              <a:rPr lang="en-US" dirty="0"/>
              <a:t>Bring client with while purchases are made if at all possible</a:t>
            </a:r>
          </a:p>
          <a:p>
            <a:pPr lvl="1"/>
            <a:r>
              <a:rPr lang="en-US" dirty="0"/>
              <a:t>If client is with you during purchases, include time under “CCG work”</a:t>
            </a:r>
          </a:p>
          <a:p>
            <a:pPr lvl="1"/>
            <a:r>
              <a:rPr lang="en-US" dirty="0"/>
              <a:t>If client is not with you during shopping, include time under “shopping w/out client”</a:t>
            </a:r>
          </a:p>
          <a:p>
            <a:r>
              <a:rPr lang="en-US" dirty="0"/>
              <a:t>Consider making purchases at local thrift stores to save money when applicable &amp; at preferred merchants like Walker’s Furniture and Marchant Home Furnishings</a:t>
            </a:r>
          </a:p>
          <a:p>
            <a:r>
              <a:rPr lang="en-US" dirty="0"/>
              <a:t>When written authorization from CM is received, make payment with GHC credit card and send copy of receipt to CM and GHC office</a:t>
            </a:r>
          </a:p>
          <a:p>
            <a:pPr lvl="1"/>
            <a:r>
              <a:rPr lang="en-US" b="1" u="sng" dirty="0"/>
              <a:t>Client needs to sign receipt when goods are received</a:t>
            </a:r>
            <a:r>
              <a:rPr lang="en-US" dirty="0"/>
              <a:t>, keep receipt in client’s file</a:t>
            </a:r>
          </a:p>
        </p:txBody>
      </p:sp>
    </p:spTree>
    <p:extLst>
      <p:ext uri="{BB962C8B-B14F-4D97-AF65-F5344CB8AC3E}">
        <p14:creationId xmlns:p14="http://schemas.microsoft.com/office/powerpoint/2010/main" val="1030352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B8DCCBD-6781-3D73-2F28-7B81A7B15AFF}"/>
              </a:ext>
            </a:extLst>
          </p:cNvPr>
          <p:cNvSpPr>
            <a:spLocks noGrp="1"/>
          </p:cNvSpPr>
          <p:nvPr>
            <p:ph type="body" idx="1"/>
          </p:nvPr>
        </p:nvSpPr>
        <p:spPr>
          <a:xfrm>
            <a:off x="839787" y="575932"/>
            <a:ext cx="5157787" cy="823912"/>
          </a:xfrm>
        </p:spPr>
        <p:txBody>
          <a:bodyPr>
            <a:normAutofit lnSpcReduction="10000"/>
          </a:bodyPr>
          <a:lstStyle/>
          <a:p>
            <a:pPr algn="ctr"/>
            <a:r>
              <a:rPr lang="en-US" dirty="0"/>
              <a:t>Transitioning to an Apartment</a:t>
            </a:r>
          </a:p>
          <a:p>
            <a:pPr algn="ctr"/>
            <a:r>
              <a:rPr lang="en-US" dirty="0"/>
              <a:t>(example)</a:t>
            </a:r>
          </a:p>
        </p:txBody>
      </p:sp>
      <p:pic>
        <p:nvPicPr>
          <p:cNvPr id="8" name="Content Placeholder 7">
            <a:extLst>
              <a:ext uri="{FF2B5EF4-FFF2-40B4-BE49-F238E27FC236}">
                <a16:creationId xmlns:a16="http://schemas.microsoft.com/office/drawing/2014/main" id="{43E93696-0BA7-DFC9-8382-FFD92FC1103F}"/>
              </a:ext>
            </a:extLst>
          </p:cNvPr>
          <p:cNvPicPr>
            <a:picLocks noGrp="1" noChangeAspect="1"/>
          </p:cNvPicPr>
          <p:nvPr>
            <p:ph sz="half" idx="2"/>
          </p:nvPr>
        </p:nvPicPr>
        <p:blipFill rotWithShape="1">
          <a:blip r:embed="rId2"/>
          <a:srcRect l="7566" t="12138" r="7537" b="13260"/>
          <a:stretch/>
        </p:blipFill>
        <p:spPr>
          <a:xfrm>
            <a:off x="1689462" y="1571725"/>
            <a:ext cx="3597584" cy="4473653"/>
          </a:xfrm>
        </p:spPr>
      </p:pic>
      <p:sp>
        <p:nvSpPr>
          <p:cNvPr id="5" name="Text Placeholder 4">
            <a:extLst>
              <a:ext uri="{FF2B5EF4-FFF2-40B4-BE49-F238E27FC236}">
                <a16:creationId xmlns:a16="http://schemas.microsoft.com/office/drawing/2014/main" id="{6D2E694D-FEC3-4CC1-97D9-82F5E72D1E00}"/>
              </a:ext>
            </a:extLst>
          </p:cNvPr>
          <p:cNvSpPr>
            <a:spLocks noGrp="1"/>
          </p:cNvSpPr>
          <p:nvPr>
            <p:ph type="body" sz="quarter" idx="3"/>
          </p:nvPr>
        </p:nvSpPr>
        <p:spPr>
          <a:xfrm>
            <a:off x="6351342" y="575932"/>
            <a:ext cx="5183188" cy="823912"/>
          </a:xfrm>
        </p:spPr>
        <p:txBody>
          <a:bodyPr>
            <a:normAutofit lnSpcReduction="10000"/>
          </a:bodyPr>
          <a:lstStyle/>
          <a:p>
            <a:pPr algn="ctr"/>
            <a:r>
              <a:rPr lang="en-US" dirty="0"/>
              <a:t>Transitioning to a Facility (example)</a:t>
            </a:r>
          </a:p>
        </p:txBody>
      </p:sp>
      <p:pic>
        <p:nvPicPr>
          <p:cNvPr id="10" name="Content Placeholder 9">
            <a:extLst>
              <a:ext uri="{FF2B5EF4-FFF2-40B4-BE49-F238E27FC236}">
                <a16:creationId xmlns:a16="http://schemas.microsoft.com/office/drawing/2014/main" id="{CC5BF825-2C85-3A5F-2171-5DA407AC7260}"/>
              </a:ext>
            </a:extLst>
          </p:cNvPr>
          <p:cNvPicPr>
            <a:picLocks noGrp="1" noChangeAspect="1"/>
          </p:cNvPicPr>
          <p:nvPr>
            <p:ph sz="quarter" idx="4"/>
          </p:nvPr>
        </p:nvPicPr>
        <p:blipFill rotWithShape="1">
          <a:blip r:embed="rId3"/>
          <a:srcRect l="7903" t="7327" r="10967" b="66562"/>
          <a:stretch/>
        </p:blipFill>
        <p:spPr>
          <a:xfrm>
            <a:off x="5709339" y="1571725"/>
            <a:ext cx="5536956" cy="2521854"/>
          </a:xfrm>
        </p:spPr>
      </p:pic>
      <p:sp>
        <p:nvSpPr>
          <p:cNvPr id="11" name="TextBox 10">
            <a:extLst>
              <a:ext uri="{FF2B5EF4-FFF2-40B4-BE49-F238E27FC236}">
                <a16:creationId xmlns:a16="http://schemas.microsoft.com/office/drawing/2014/main" id="{62BCAE5B-CB85-1E37-B625-2EF8FB6C4909}"/>
              </a:ext>
            </a:extLst>
          </p:cNvPr>
          <p:cNvSpPr txBox="1"/>
          <p:nvPr/>
        </p:nvSpPr>
        <p:spPr>
          <a:xfrm>
            <a:off x="5997574" y="4265460"/>
            <a:ext cx="5247861" cy="2585323"/>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accent6">
                    <a:lumMod val="75000"/>
                  </a:schemeClr>
                </a:solidFill>
              </a:rPr>
              <a:t>CMs can authorize different funding amounts depending on client Goals Summary, if going to facility or apartment, and program type</a:t>
            </a:r>
          </a:p>
          <a:p>
            <a:pPr marL="285750" indent="-285750">
              <a:buFont typeface="Arial" panose="020B0604020202020204" pitchFamily="34" charset="0"/>
              <a:buChar char="•"/>
            </a:pPr>
            <a:r>
              <a:rPr lang="en-US" dirty="0">
                <a:solidFill>
                  <a:schemeClr val="accent6">
                    <a:lumMod val="75000"/>
                  </a:schemeClr>
                </a:solidFill>
              </a:rPr>
              <a:t>If client is discharging from an institution, bring client shopping with you same day</a:t>
            </a:r>
          </a:p>
          <a:p>
            <a:pPr marL="285750" indent="-285750">
              <a:buFont typeface="Arial" panose="020B0604020202020204" pitchFamily="34" charset="0"/>
              <a:buChar char="•"/>
            </a:pPr>
            <a:r>
              <a:rPr lang="en-US" dirty="0">
                <a:solidFill>
                  <a:schemeClr val="accent6">
                    <a:lumMod val="75000"/>
                  </a:schemeClr>
                </a:solidFill>
              </a:rPr>
              <a:t>Use Transition List (left) when estimating purchase amounts for client and provide to CM for approval</a:t>
            </a:r>
          </a:p>
          <a:p>
            <a:pPr marL="742950" lvl="1" indent="-285750">
              <a:buFont typeface="Arial" panose="020B0604020202020204" pitchFamily="34" charset="0"/>
              <a:buChar char="•"/>
            </a:pPr>
            <a:r>
              <a:rPr lang="en-US" sz="1500" dirty="0">
                <a:solidFill>
                  <a:schemeClr val="accent6">
                    <a:lumMod val="75000"/>
                  </a:schemeClr>
                </a:solidFill>
              </a:rPr>
              <a:t>This makes things easier for everyone</a:t>
            </a:r>
          </a:p>
        </p:txBody>
      </p:sp>
    </p:spTree>
    <p:extLst>
      <p:ext uri="{BB962C8B-B14F-4D97-AF65-F5344CB8AC3E}">
        <p14:creationId xmlns:p14="http://schemas.microsoft.com/office/powerpoint/2010/main" val="3367214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2E2B719-C70A-F040-97AB-95A8C0719A3B}"/>
              </a:ext>
            </a:extLst>
          </p:cNvPr>
          <p:cNvSpPr>
            <a:spLocks noGrp="1"/>
          </p:cNvSpPr>
          <p:nvPr>
            <p:ph type="title"/>
          </p:nvPr>
        </p:nvSpPr>
        <p:spPr>
          <a:xfrm>
            <a:off x="950181" y="693751"/>
            <a:ext cx="10444038" cy="1485900"/>
          </a:xfrm>
        </p:spPr>
        <p:txBody>
          <a:bodyPr>
            <a:normAutofit/>
          </a:bodyPr>
          <a:lstStyle/>
          <a:p>
            <a:r>
              <a:rPr lang="en-US" dirty="0"/>
              <a:t>How do I keep track of what I’m doing each week? 		Tracking Reports!</a:t>
            </a:r>
          </a:p>
        </p:txBody>
      </p:sp>
      <p:sp>
        <p:nvSpPr>
          <p:cNvPr id="8" name="Content Placeholder 7">
            <a:extLst>
              <a:ext uri="{FF2B5EF4-FFF2-40B4-BE49-F238E27FC236}">
                <a16:creationId xmlns:a16="http://schemas.microsoft.com/office/drawing/2014/main" id="{9AD39DC3-B494-982A-FAC2-F93E872D4BF8}"/>
              </a:ext>
            </a:extLst>
          </p:cNvPr>
          <p:cNvSpPr>
            <a:spLocks noGrp="1"/>
          </p:cNvSpPr>
          <p:nvPr>
            <p:ph idx="1"/>
          </p:nvPr>
        </p:nvSpPr>
        <p:spPr>
          <a:xfrm>
            <a:off x="1371600" y="2286000"/>
            <a:ext cx="9601200" cy="4184374"/>
          </a:xfrm>
        </p:spPr>
        <p:txBody>
          <a:bodyPr>
            <a:normAutofit fontScale="70000" lnSpcReduction="20000"/>
          </a:bodyPr>
          <a:lstStyle/>
          <a:p>
            <a:r>
              <a:rPr lang="en-US" dirty="0"/>
              <a:t>All services performed for clients MUST be documented on case notes and then summarized on individual weekly tracking report</a:t>
            </a:r>
          </a:p>
          <a:p>
            <a:r>
              <a:rPr lang="en-US" dirty="0"/>
              <a:t>Make it make sense</a:t>
            </a:r>
          </a:p>
          <a:p>
            <a:pPr lvl="1"/>
            <a:r>
              <a:rPr lang="en-US" dirty="0"/>
              <a:t>Reviewing a new case ~ 60 minutes</a:t>
            </a:r>
          </a:p>
          <a:p>
            <a:pPr lvl="1"/>
            <a:r>
              <a:rPr lang="en-US" dirty="0"/>
              <a:t>Text message ~ 1 minute per text</a:t>
            </a:r>
          </a:p>
          <a:p>
            <a:pPr lvl="1"/>
            <a:r>
              <a:rPr lang="en-US" dirty="0"/>
              <a:t>Email ~ 3+ minutes</a:t>
            </a:r>
          </a:p>
          <a:p>
            <a:pPr lvl="1"/>
            <a:r>
              <a:rPr lang="en-US" dirty="0"/>
              <a:t>Document everything, even if it is only you listening to a voicemail for 30 seconds</a:t>
            </a:r>
          </a:p>
          <a:p>
            <a:r>
              <a:rPr lang="en-US" dirty="0"/>
              <a:t>Be specific</a:t>
            </a:r>
          </a:p>
          <a:p>
            <a:pPr lvl="1"/>
            <a:r>
              <a:rPr lang="en-US" dirty="0"/>
              <a:t>Including but not limited to: names of places applied at, types of contact with client or others and if it was successful, state when a purchase is made and for how much, if you transported the client, if APS report is filed, define when case is closed, </a:t>
            </a:r>
            <a:r>
              <a:rPr lang="en-US" dirty="0" err="1"/>
              <a:t>etc</a:t>
            </a:r>
            <a:endParaRPr lang="en-US" dirty="0"/>
          </a:p>
          <a:p>
            <a:pPr lvl="1"/>
            <a:r>
              <a:rPr lang="en-US" dirty="0"/>
              <a:t>There is no such thing as “over documenting.” If a case manager wants to know who you spoke with on what day and for how long, you should easily be able to access this information even if it was a month ago to alleviate any issues that may arise</a:t>
            </a:r>
          </a:p>
          <a:p>
            <a:pPr lvl="1"/>
            <a:r>
              <a:rPr lang="en-US" dirty="0"/>
              <a:t>If you are unsure if something is billable time, just ask!</a:t>
            </a:r>
          </a:p>
          <a:p>
            <a:r>
              <a:rPr lang="en-US" dirty="0"/>
              <a:t>If you find out something in your research that might benefit other clients and CCGs, please share it with the team, like unexpected availability at a facility or availability of vouchers</a:t>
            </a:r>
          </a:p>
          <a:p>
            <a:r>
              <a:rPr lang="en-US" dirty="0"/>
              <a:t>“If you didn’t write it down, you didn’t do it”</a:t>
            </a:r>
          </a:p>
        </p:txBody>
      </p:sp>
    </p:spTree>
    <p:extLst>
      <p:ext uri="{BB962C8B-B14F-4D97-AF65-F5344CB8AC3E}">
        <p14:creationId xmlns:p14="http://schemas.microsoft.com/office/powerpoint/2010/main" val="1050545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F28BDCB-8338-1024-9BDB-14E373ACEB89}"/>
              </a:ext>
            </a:extLst>
          </p:cNvPr>
          <p:cNvSpPr>
            <a:spLocks noGrp="1"/>
          </p:cNvSpPr>
          <p:nvPr>
            <p:ph idx="1"/>
          </p:nvPr>
        </p:nvSpPr>
        <p:spPr>
          <a:xfrm>
            <a:off x="1371600" y="3276600"/>
            <a:ext cx="9601200" cy="3581400"/>
          </a:xfrm>
        </p:spPr>
        <p:txBody>
          <a:bodyPr>
            <a:normAutofit fontScale="47500" lnSpcReduction="20000"/>
          </a:bodyPr>
          <a:lstStyle/>
          <a:p>
            <a:r>
              <a:rPr lang="en-US" dirty="0"/>
              <a:t>Inclusive summary of case notes information</a:t>
            </a:r>
          </a:p>
          <a:p>
            <a:pPr lvl="1"/>
            <a:r>
              <a:rPr lang="en-US" dirty="0"/>
              <a:t>Case notes are the detailed story; tracking reports are the Cliff Notes</a:t>
            </a:r>
          </a:p>
          <a:p>
            <a:r>
              <a:rPr lang="en-US" dirty="0"/>
              <a:t>Turn in 1 tracking report per client that you worked with for at least one day that week every Friday at midnight for GHC office to review and submit to CM for billing</a:t>
            </a:r>
          </a:p>
          <a:p>
            <a:pPr lvl="1"/>
            <a:r>
              <a:rPr lang="en-US" dirty="0"/>
              <a:t>If you worked with one client multiple days that week, put each day on a different line</a:t>
            </a:r>
          </a:p>
          <a:p>
            <a:pPr lvl="1"/>
            <a:r>
              <a:rPr lang="en-US" dirty="0"/>
              <a:t>If you worked with the client multiple times in one day, still include it on the same line</a:t>
            </a:r>
          </a:p>
          <a:p>
            <a:r>
              <a:rPr lang="en-US" dirty="0"/>
              <a:t>Write in 3</a:t>
            </a:r>
            <a:r>
              <a:rPr lang="en-US" baseline="30000" dirty="0"/>
              <a:t>rd</a:t>
            </a:r>
            <a:r>
              <a:rPr lang="en-US" dirty="0"/>
              <a:t> person (no “I”), don’t include client’s name in activities section</a:t>
            </a:r>
          </a:p>
          <a:p>
            <a:pPr lvl="1"/>
            <a:r>
              <a:rPr lang="en-US" dirty="0"/>
              <a:t>“This CCG met the client” not “I met the client”</a:t>
            </a:r>
          </a:p>
          <a:p>
            <a:pPr lvl="1"/>
            <a:r>
              <a:rPr lang="en-US" dirty="0"/>
              <a:t>Be thoughtful on your phrasing, don’t mention anything that may “raise eyebrows”</a:t>
            </a:r>
          </a:p>
          <a:p>
            <a:pPr lvl="2"/>
            <a:r>
              <a:rPr lang="en-US" dirty="0"/>
              <a:t>If in doubt, ask the GHC office for feedback</a:t>
            </a:r>
          </a:p>
          <a:p>
            <a:r>
              <a:rPr lang="en-US" dirty="0"/>
              <a:t>Make sure minutes are on the correct line</a:t>
            </a:r>
          </a:p>
          <a:p>
            <a:pPr lvl="1"/>
            <a:r>
              <a:rPr lang="en-US" dirty="0"/>
              <a:t>CCG work VS shopping w/out client</a:t>
            </a:r>
          </a:p>
          <a:p>
            <a:pPr lvl="1"/>
            <a:r>
              <a:rPr lang="en-US" dirty="0"/>
              <a:t>Only perform shopping w/out client if necessary, bring client with when possible</a:t>
            </a:r>
          </a:p>
          <a:p>
            <a:pPr lvl="1"/>
            <a:r>
              <a:rPr lang="en-US" dirty="0"/>
              <a:t>Do not edit units column, there are formulas to do the math from minutes to units</a:t>
            </a:r>
          </a:p>
          <a:p>
            <a:r>
              <a:rPr lang="en-US" dirty="0"/>
              <a:t>Double check that Authorization # and Client’s P1 # are accurate (available in Teams)</a:t>
            </a:r>
          </a:p>
          <a:p>
            <a:r>
              <a:rPr lang="en-US" dirty="0"/>
              <a:t>This is how you get paid. The time in the minutes columns are added up to for each pay period, so it is important to submit reports accurately and on time each week to ensure you are getting paid on time as well for the work performed</a:t>
            </a:r>
          </a:p>
        </p:txBody>
      </p:sp>
      <p:sp>
        <p:nvSpPr>
          <p:cNvPr id="10" name="TextBox 9">
            <a:extLst>
              <a:ext uri="{FF2B5EF4-FFF2-40B4-BE49-F238E27FC236}">
                <a16:creationId xmlns:a16="http://schemas.microsoft.com/office/drawing/2014/main" id="{C6445E73-606E-C427-604B-73B78E40F2C1}"/>
              </a:ext>
            </a:extLst>
          </p:cNvPr>
          <p:cNvSpPr txBox="1"/>
          <p:nvPr/>
        </p:nvSpPr>
        <p:spPr>
          <a:xfrm>
            <a:off x="10869433" y="1083325"/>
            <a:ext cx="985962" cy="1015663"/>
          </a:xfrm>
          <a:prstGeom prst="rect">
            <a:avLst/>
          </a:prstGeom>
          <a:noFill/>
        </p:spPr>
        <p:txBody>
          <a:bodyPr wrap="square" rtlCol="0">
            <a:spAutoFit/>
          </a:bodyPr>
          <a:lstStyle/>
          <a:p>
            <a:r>
              <a:rPr lang="en-US" sz="1000" dirty="0"/>
              <a:t>*Only fill out blue sections, units will populate as minutes are entered</a:t>
            </a:r>
          </a:p>
        </p:txBody>
      </p:sp>
      <p:graphicFrame>
        <p:nvGraphicFramePr>
          <p:cNvPr id="14" name="Table 13">
            <a:extLst>
              <a:ext uri="{FF2B5EF4-FFF2-40B4-BE49-F238E27FC236}">
                <a16:creationId xmlns:a16="http://schemas.microsoft.com/office/drawing/2014/main" id="{3F5BB14C-1A6E-EF3C-5467-3265E83F1A43}"/>
              </a:ext>
            </a:extLst>
          </p:cNvPr>
          <p:cNvGraphicFramePr>
            <a:graphicFrameLocks noGrp="1"/>
          </p:cNvGraphicFramePr>
          <p:nvPr>
            <p:extLst>
              <p:ext uri="{D42A27DB-BD31-4B8C-83A1-F6EECF244321}">
                <p14:modId xmlns:p14="http://schemas.microsoft.com/office/powerpoint/2010/main" val="1029289345"/>
              </p:ext>
            </p:extLst>
          </p:nvPr>
        </p:nvGraphicFramePr>
        <p:xfrm>
          <a:off x="1608152" y="0"/>
          <a:ext cx="9128095" cy="3182315"/>
        </p:xfrm>
        <a:graphic>
          <a:graphicData uri="http://schemas.openxmlformats.org/drawingml/2006/table">
            <a:tbl>
              <a:tblPr/>
              <a:tblGrid>
                <a:gridCol w="1056871">
                  <a:extLst>
                    <a:ext uri="{9D8B030D-6E8A-4147-A177-3AD203B41FA5}">
                      <a16:colId xmlns:a16="http://schemas.microsoft.com/office/drawing/2014/main" val="2920314190"/>
                    </a:ext>
                  </a:extLst>
                </a:gridCol>
                <a:gridCol w="410481">
                  <a:extLst>
                    <a:ext uri="{9D8B030D-6E8A-4147-A177-3AD203B41FA5}">
                      <a16:colId xmlns:a16="http://schemas.microsoft.com/office/drawing/2014/main" val="494823675"/>
                    </a:ext>
                  </a:extLst>
                </a:gridCol>
                <a:gridCol w="410481">
                  <a:extLst>
                    <a:ext uri="{9D8B030D-6E8A-4147-A177-3AD203B41FA5}">
                      <a16:colId xmlns:a16="http://schemas.microsoft.com/office/drawing/2014/main" val="790536724"/>
                    </a:ext>
                  </a:extLst>
                </a:gridCol>
                <a:gridCol w="410481">
                  <a:extLst>
                    <a:ext uri="{9D8B030D-6E8A-4147-A177-3AD203B41FA5}">
                      <a16:colId xmlns:a16="http://schemas.microsoft.com/office/drawing/2014/main" val="1343801326"/>
                    </a:ext>
                  </a:extLst>
                </a:gridCol>
                <a:gridCol w="553599">
                  <a:extLst>
                    <a:ext uri="{9D8B030D-6E8A-4147-A177-3AD203B41FA5}">
                      <a16:colId xmlns:a16="http://schemas.microsoft.com/office/drawing/2014/main" val="1151778211"/>
                    </a:ext>
                  </a:extLst>
                </a:gridCol>
                <a:gridCol w="773780">
                  <a:extLst>
                    <a:ext uri="{9D8B030D-6E8A-4147-A177-3AD203B41FA5}">
                      <a16:colId xmlns:a16="http://schemas.microsoft.com/office/drawing/2014/main" val="3878652879"/>
                    </a:ext>
                  </a:extLst>
                </a:gridCol>
                <a:gridCol w="920044">
                  <a:extLst>
                    <a:ext uri="{9D8B030D-6E8A-4147-A177-3AD203B41FA5}">
                      <a16:colId xmlns:a16="http://schemas.microsoft.com/office/drawing/2014/main" val="1477291401"/>
                    </a:ext>
                  </a:extLst>
                </a:gridCol>
                <a:gridCol w="603927">
                  <a:extLst>
                    <a:ext uri="{9D8B030D-6E8A-4147-A177-3AD203B41FA5}">
                      <a16:colId xmlns:a16="http://schemas.microsoft.com/office/drawing/2014/main" val="3439964746"/>
                    </a:ext>
                  </a:extLst>
                </a:gridCol>
                <a:gridCol w="410481">
                  <a:extLst>
                    <a:ext uri="{9D8B030D-6E8A-4147-A177-3AD203B41FA5}">
                      <a16:colId xmlns:a16="http://schemas.microsoft.com/office/drawing/2014/main" val="2657764564"/>
                    </a:ext>
                  </a:extLst>
                </a:gridCol>
                <a:gridCol w="448227">
                  <a:extLst>
                    <a:ext uri="{9D8B030D-6E8A-4147-A177-3AD203B41FA5}">
                      <a16:colId xmlns:a16="http://schemas.microsoft.com/office/drawing/2014/main" val="1734942088"/>
                    </a:ext>
                  </a:extLst>
                </a:gridCol>
                <a:gridCol w="811526">
                  <a:extLst>
                    <a:ext uri="{9D8B030D-6E8A-4147-A177-3AD203B41FA5}">
                      <a16:colId xmlns:a16="http://schemas.microsoft.com/office/drawing/2014/main" val="4160781802"/>
                    </a:ext>
                  </a:extLst>
                </a:gridCol>
                <a:gridCol w="949926">
                  <a:extLst>
                    <a:ext uri="{9D8B030D-6E8A-4147-A177-3AD203B41FA5}">
                      <a16:colId xmlns:a16="http://schemas.microsoft.com/office/drawing/2014/main" val="1415724584"/>
                    </a:ext>
                  </a:extLst>
                </a:gridCol>
                <a:gridCol w="542590">
                  <a:extLst>
                    <a:ext uri="{9D8B030D-6E8A-4147-A177-3AD203B41FA5}">
                      <a16:colId xmlns:a16="http://schemas.microsoft.com/office/drawing/2014/main" val="507234429"/>
                    </a:ext>
                  </a:extLst>
                </a:gridCol>
                <a:gridCol w="825681">
                  <a:extLst>
                    <a:ext uri="{9D8B030D-6E8A-4147-A177-3AD203B41FA5}">
                      <a16:colId xmlns:a16="http://schemas.microsoft.com/office/drawing/2014/main" val="506613241"/>
                    </a:ext>
                  </a:extLst>
                </a:gridCol>
              </a:tblGrid>
              <a:tr h="130271">
                <a:tc gridSpan="14">
                  <a:txBody>
                    <a:bodyPr/>
                    <a:lstStyle/>
                    <a:p>
                      <a:pPr algn="ctr" fontAlgn="b"/>
                      <a:r>
                        <a:rPr lang="en-US" sz="800" b="1" i="0" u="none" strike="noStrike">
                          <a:solidFill>
                            <a:srgbClr val="000000"/>
                          </a:solidFill>
                          <a:effectLst/>
                          <a:latin typeface="Calibri" panose="020F0502020204030204" pitchFamily="34" charset="0"/>
                        </a:rPr>
                        <a:t>TRACKING FORM</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1761467"/>
                  </a:ext>
                </a:extLst>
              </a:tr>
              <a:tr h="117864">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a:noFill/>
                    </a:lnT>
                    <a:lnB>
                      <a:noFill/>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a:noFill/>
                    </a:lnT>
                    <a:lnB>
                      <a:noFill/>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a:noFill/>
                    </a:lnT>
                    <a:lnB>
                      <a:noFill/>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a:noFill/>
                    </a:lnT>
                    <a:lnB>
                      <a:noFill/>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a:noFill/>
                    </a:lnT>
                    <a:lnB>
                      <a:noFill/>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a:noFill/>
                    </a:lnT>
                    <a:lnB>
                      <a:noFill/>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a:noFill/>
                    </a:lnT>
                    <a:lnB>
                      <a:noFill/>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a:noFill/>
                    </a:lnT>
                    <a:lnB>
                      <a:noFill/>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a:noFill/>
                    </a:lnT>
                    <a:lnB>
                      <a:noFill/>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a:noFill/>
                    </a:lnT>
                    <a:lnB>
                      <a:noFill/>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a:noFill/>
                    </a:lnT>
                    <a:lnB>
                      <a:noFill/>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a:noFill/>
                    </a:lnT>
                    <a:lnB>
                      <a:noFill/>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w="6350" cap="flat" cmpd="sng" algn="ctr">
                      <a:solidFill>
                        <a:srgbClr val="000000"/>
                      </a:solidFill>
                      <a:prstDash val="solid"/>
                      <a:round/>
                      <a:headEnd type="none" w="med" len="med"/>
                      <a:tailEnd type="none" w="med" len="med"/>
                    </a:lnR>
                    <a:lnT>
                      <a:noFill/>
                    </a:lnT>
                    <a:lnB>
                      <a:noFill/>
                    </a:lnB>
                    <a:solidFill>
                      <a:srgbClr val="FFFFFF"/>
                    </a:solidFill>
                  </a:tcPr>
                </a:tc>
                <a:extLst>
                  <a:ext uri="{0D108BD9-81ED-4DB2-BD59-A6C34878D82A}">
                    <a16:rowId xmlns:a16="http://schemas.microsoft.com/office/drawing/2014/main" val="24648097"/>
                  </a:ext>
                </a:extLst>
              </a:tr>
              <a:tr h="161287">
                <a:tc gridSpan="14">
                  <a:txBody>
                    <a:bodyPr/>
                    <a:lstStyle/>
                    <a:p>
                      <a:pPr algn="l" fontAlgn="b"/>
                      <a:r>
                        <a:rPr lang="en-US" sz="600" b="1" i="0" u="none" strike="noStrike">
                          <a:solidFill>
                            <a:srgbClr val="000000"/>
                          </a:solidFill>
                          <a:effectLst/>
                          <a:latin typeface="Arial" panose="020B0604020202020204" pitchFamily="34" charset="0"/>
                        </a:rPr>
                        <a:t>Reporting Form must be submitted on the day you claim in ProviderOne.</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739978261"/>
                  </a:ext>
                </a:extLst>
              </a:tr>
              <a:tr h="179897">
                <a:tc gridSpan="14">
                  <a:txBody>
                    <a:bodyPr/>
                    <a:lstStyle/>
                    <a:p>
                      <a:pPr algn="l" fontAlgn="ctr"/>
                      <a:r>
                        <a:rPr lang="en-US" sz="600" b="0" i="0" u="none" strike="noStrike">
                          <a:solidFill>
                            <a:srgbClr val="000000"/>
                          </a:solidFill>
                          <a:effectLst/>
                          <a:latin typeface="Calibri" panose="020F0502020204030204" pitchFamily="34" charset="0"/>
                        </a:rPr>
                        <a:t>See Instructions tab for detailed instructions.</a:t>
                      </a:r>
                    </a:p>
                  </a:txBody>
                  <a:tcPr marL="4970" marR="4970" marT="497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896989477"/>
                  </a:ext>
                </a:extLst>
              </a:tr>
              <a:tr h="384607">
                <a:tc>
                  <a:txBody>
                    <a:bodyPr/>
                    <a:lstStyle/>
                    <a:p>
                      <a:pPr algn="l" fontAlgn="b"/>
                      <a:r>
                        <a:rPr lang="en-US" sz="700" b="0" i="0" u="none" strike="noStrike">
                          <a:solidFill>
                            <a:srgbClr val="000000"/>
                          </a:solidFill>
                          <a:effectLst/>
                          <a:latin typeface="Calibri" panose="020F0502020204030204" pitchFamily="34" charset="0"/>
                        </a:rPr>
                        <a:t>Contractor Name:</a:t>
                      </a:r>
                    </a:p>
                  </a:txBody>
                  <a:tcPr marL="4970" marR="4970" marT="497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gridSpan="3">
                  <a:txBody>
                    <a:bodyPr/>
                    <a:lstStyle/>
                    <a:p>
                      <a:pPr algn="l" fontAlgn="b"/>
                      <a:r>
                        <a:rPr lang="en-US" sz="700" b="0" i="0" u="none" strike="noStrike">
                          <a:solidFill>
                            <a:srgbClr val="000000"/>
                          </a:solidFill>
                          <a:effectLst/>
                          <a:latin typeface="Calibri" panose="020F0502020204030204" pitchFamily="34" charset="0"/>
                        </a:rPr>
                        <a:t>GUIDING HANDS COALITION LLC CCG: "CCG name" / CM: "CM name"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hMerge="1">
                  <a:txBody>
                    <a:bodyPr/>
                    <a:lstStyle/>
                    <a:p>
                      <a:endParaRPr lang="en-US"/>
                    </a:p>
                  </a:txBody>
                  <a:tcPr/>
                </a:tc>
                <a:tc hMerge="1">
                  <a:txBody>
                    <a:bodyPr/>
                    <a:lstStyle/>
                    <a:p>
                      <a:endParaRPr lang="en-US"/>
                    </a:p>
                  </a:txBody>
                  <a:tcPr/>
                </a:tc>
                <a:tc gridSpan="2">
                  <a:txBody>
                    <a:bodyPr/>
                    <a:lstStyle/>
                    <a:p>
                      <a:pPr algn="l" fontAlgn="b"/>
                      <a:r>
                        <a:rPr lang="en-US" sz="700" b="0" i="0" u="none" strike="noStrike">
                          <a:solidFill>
                            <a:srgbClr val="000000"/>
                          </a:solidFill>
                          <a:effectLst/>
                          <a:latin typeface="Calibri" panose="020F0502020204030204" pitchFamily="34" charset="0"/>
                        </a:rPr>
                        <a:t>Contractor's Provider Number:</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hMerge="1">
                  <a:txBody>
                    <a:bodyPr/>
                    <a:lstStyle/>
                    <a:p>
                      <a:endParaRPr lang="en-US"/>
                    </a:p>
                  </a:txBody>
                  <a:tcPr/>
                </a:tc>
                <a:tc>
                  <a:txBody>
                    <a:bodyPr/>
                    <a:lstStyle/>
                    <a:p>
                      <a:pPr algn="ctr" fontAlgn="b"/>
                      <a:r>
                        <a:rPr lang="en-US" sz="700" b="0" i="0" u="none" strike="noStrike">
                          <a:solidFill>
                            <a:srgbClr val="000000"/>
                          </a:solidFill>
                          <a:effectLst/>
                          <a:latin typeface="Calibri" panose="020F0502020204030204" pitchFamily="34" charset="0"/>
                        </a:rPr>
                        <a:t>2112087</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700" b="0" i="0" u="none" strike="noStrike">
                          <a:solidFill>
                            <a:srgbClr val="000000"/>
                          </a:solidFill>
                          <a:effectLst/>
                          <a:latin typeface="Calibri" panose="020F0502020204030204" pitchFamily="34" charset="0"/>
                        </a:rPr>
                        <a:t>Authorizing CM/ CNC/ SME</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gridSpan="2">
                  <a:txBody>
                    <a:bodyPr/>
                    <a:lstStyle/>
                    <a:p>
                      <a:pPr algn="l" fontAlgn="b"/>
                      <a:r>
                        <a:rPr lang="en-US" sz="700" b="0" i="0" u="none" strike="noStrike">
                          <a:solidFill>
                            <a:srgbClr val="000000"/>
                          </a:solidFill>
                          <a:effectLst/>
                          <a:latin typeface="Calibri" panose="020F0502020204030204" pitchFamily="34" charset="0"/>
                        </a:rPr>
                        <a:t>Found on Teams</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hMerge="1">
                  <a:txBody>
                    <a:bodyPr/>
                    <a:lstStyle/>
                    <a:p>
                      <a:endParaRPr lang="en-US"/>
                    </a:p>
                  </a:txBody>
                  <a:tcPr/>
                </a:tc>
                <a:tc>
                  <a:txBody>
                    <a:bodyPr/>
                    <a:lstStyle/>
                    <a:p>
                      <a:pPr algn="l" fontAlgn="b"/>
                      <a:r>
                        <a:rPr lang="en-US" sz="700" b="0" i="0" u="none" strike="noStrike">
                          <a:solidFill>
                            <a:srgbClr val="000000"/>
                          </a:solidFill>
                          <a:effectLst/>
                          <a:latin typeface="Calibri" panose="020F0502020204030204" pitchFamily="34" charset="0"/>
                        </a:rPr>
                        <a:t>Date Submitted to CM/CNC/SME:</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700" b="0" i="0" u="none" strike="noStrike">
                          <a:solidFill>
                            <a:srgbClr val="000000"/>
                          </a:solidFill>
                          <a:effectLst/>
                          <a:latin typeface="Calibri" panose="020F0502020204030204" pitchFamily="34" charset="0"/>
                        </a:rPr>
                        <a:t>Date Claimed in P1:</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56645607"/>
                  </a:ext>
                </a:extLst>
              </a:tr>
              <a:tr h="334981">
                <a:tc>
                  <a:txBody>
                    <a:bodyPr/>
                    <a:lstStyle/>
                    <a:p>
                      <a:pPr algn="l" fontAlgn="b"/>
                      <a:r>
                        <a:rPr lang="en-US" sz="700" b="1" i="0" u="none" strike="noStrike">
                          <a:solidFill>
                            <a:srgbClr val="000000"/>
                          </a:solidFill>
                          <a:effectLst/>
                          <a:latin typeface="Calibri" panose="020F0502020204030204" pitchFamily="34" charset="0"/>
                        </a:rPr>
                        <a:t>Client Name</a:t>
                      </a:r>
                    </a:p>
                  </a:txBody>
                  <a:tcPr marL="4970" marR="4970" marT="497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gridSpan="3">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hMerge="1">
                  <a:txBody>
                    <a:bodyPr/>
                    <a:lstStyle/>
                    <a:p>
                      <a:endParaRPr lang="en-US"/>
                    </a:p>
                  </a:txBody>
                  <a:tcPr/>
                </a:tc>
                <a:tc hMerge="1">
                  <a:txBody>
                    <a:bodyPr/>
                    <a:lstStyle/>
                    <a:p>
                      <a:endParaRPr lang="en-US"/>
                    </a:p>
                  </a:txBody>
                  <a:tcPr/>
                </a:tc>
                <a:tc gridSpan="2">
                  <a:txBody>
                    <a:bodyPr/>
                    <a:lstStyle/>
                    <a:p>
                      <a:pPr algn="l" fontAlgn="b"/>
                      <a:r>
                        <a:rPr lang="en-US" sz="700" b="0" i="0" u="none" strike="noStrike">
                          <a:solidFill>
                            <a:srgbClr val="000000"/>
                          </a:solidFill>
                          <a:effectLst/>
                          <a:latin typeface="Calibri" panose="020F0502020204030204" pitchFamily="34" charset="0"/>
                        </a:rPr>
                        <a:t>Client's P1 ID Number</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hMerge="1">
                  <a:txBody>
                    <a:bodyPr/>
                    <a:lstStyle/>
                    <a:p>
                      <a:endParaRPr lang="en-US"/>
                    </a:p>
                  </a:txBody>
                  <a:tcPr/>
                </a:tc>
                <a:tc>
                  <a:txBody>
                    <a:bodyPr/>
                    <a:lstStyle/>
                    <a:p>
                      <a:pPr algn="ctr" fontAlgn="b"/>
                      <a:r>
                        <a:rPr lang="en-US" sz="700" b="0" i="0" u="none" strike="noStrike" dirty="0">
                          <a:solidFill>
                            <a:srgbClr val="000000"/>
                          </a:solidFill>
                          <a:effectLst/>
                          <a:latin typeface="Calibri" panose="020F0502020204030204" pitchFamily="34" charset="0"/>
                        </a:rPr>
                        <a:t>Found on Teams</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a:txBody>
                    <a:bodyPr/>
                    <a:lstStyle/>
                    <a:p>
                      <a:pPr algn="l" fontAlgn="b"/>
                      <a:r>
                        <a:rPr lang="en-US" sz="700" b="1" i="0" u="none" strike="noStrike">
                          <a:solidFill>
                            <a:srgbClr val="000000"/>
                          </a:solidFill>
                          <a:effectLst/>
                          <a:latin typeface="Calibri" panose="020F0502020204030204" pitchFamily="34" charset="0"/>
                        </a:rPr>
                        <a:t>ACES ID</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gridSpan="2">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gridSpan="2">
                  <a:txBody>
                    <a:bodyPr/>
                    <a:lstStyle/>
                    <a:p>
                      <a:pPr algn="l" fontAlgn="b"/>
                      <a:r>
                        <a:rPr lang="en-US" sz="700" b="0" i="0" u="none" strike="noStrike">
                          <a:solidFill>
                            <a:srgbClr val="000000"/>
                          </a:solidFill>
                          <a:effectLst/>
                          <a:latin typeface="Calibri" panose="020F0502020204030204" pitchFamily="34" charset="0"/>
                        </a:rPr>
                        <a:t>Program: RCL; WA Roads; CFC (AT or CTS) or RCDA</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DBDB"/>
                    </a:solidFill>
                  </a:tcPr>
                </a:tc>
                <a:tc hMerge="1">
                  <a:txBody>
                    <a:bodyPr/>
                    <a:lstStyle/>
                    <a:p>
                      <a:endParaRPr lang="en-US"/>
                    </a:p>
                  </a:txBody>
                  <a:tcPr/>
                </a:tc>
                <a:tc gridSpan="2">
                  <a:txBody>
                    <a:bodyPr/>
                    <a:lstStyle/>
                    <a:p>
                      <a:pPr algn="ctr" fontAlgn="b"/>
                      <a:r>
                        <a:rPr lang="en-US" sz="700" b="0" i="0" u="none" strike="noStrike">
                          <a:solidFill>
                            <a:srgbClr val="000000"/>
                          </a:solidFill>
                          <a:effectLst/>
                          <a:latin typeface="Calibri" panose="020F0502020204030204" pitchFamily="34" charset="0"/>
                        </a:rPr>
                        <a:t>Found in Client Documents</a:t>
                      </a:r>
                    </a:p>
                  </a:txBody>
                  <a:tcPr marL="4970" marR="4970" marT="497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7EE"/>
                    </a:solidFill>
                  </a:tcPr>
                </a:tc>
                <a:tc hMerge="1">
                  <a:txBody>
                    <a:bodyPr/>
                    <a:lstStyle/>
                    <a:p>
                      <a:endParaRPr lang="en-US"/>
                    </a:p>
                  </a:txBody>
                  <a:tcPr/>
                </a:tc>
                <a:extLst>
                  <a:ext uri="{0D108BD9-81ED-4DB2-BD59-A6C34878D82A}">
                    <a16:rowId xmlns:a16="http://schemas.microsoft.com/office/drawing/2014/main" val="562178926"/>
                  </a:ext>
                </a:extLst>
              </a:tr>
              <a:tr h="108869">
                <a:tc gridSpan="14">
                  <a:txBody>
                    <a:bodyPr/>
                    <a:lstStyle/>
                    <a:p>
                      <a:pPr algn="ctr" fontAlgn="b"/>
                      <a:r>
                        <a:rPr lang="en-US" sz="700" b="1"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161341305"/>
                  </a:ext>
                </a:extLst>
              </a:tr>
              <a:tr h="496268">
                <a:tc>
                  <a:txBody>
                    <a:bodyPr/>
                    <a:lstStyle/>
                    <a:p>
                      <a:pPr algn="ctr" fontAlgn="b"/>
                      <a:r>
                        <a:rPr lang="en-US" sz="700" b="1" i="0" u="none" strike="noStrike">
                          <a:solidFill>
                            <a:srgbClr val="000000"/>
                          </a:solidFill>
                          <a:effectLst/>
                          <a:latin typeface="Calibri" panose="020F0502020204030204" pitchFamily="34" charset="0"/>
                        </a:rPr>
                        <a:t>Day</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en-US" sz="700" b="1" i="0" u="none" strike="noStrike">
                          <a:solidFill>
                            <a:srgbClr val="000000"/>
                          </a:solidFill>
                          <a:effectLst/>
                          <a:latin typeface="Calibri" panose="020F0502020204030204" pitchFamily="34" charset="0"/>
                        </a:rPr>
                        <a:t>Date   M/DD/YY</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en-US" sz="700" b="1" i="0" u="none" strike="noStrike">
                          <a:solidFill>
                            <a:srgbClr val="000000"/>
                          </a:solidFill>
                          <a:effectLst/>
                          <a:latin typeface="Calibri" panose="020F0502020204030204" pitchFamily="34" charset="0"/>
                        </a:rPr>
                        <a:t>Minutes worked: CCG</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en-US" sz="700" b="1" i="0" u="none" strike="noStrike">
                          <a:solidFill>
                            <a:srgbClr val="000000"/>
                          </a:solidFill>
                          <a:effectLst/>
                          <a:latin typeface="Calibri" panose="020F0502020204030204" pitchFamily="34" charset="0"/>
                        </a:rPr>
                        <a:t>Units: CCG</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en-US" sz="700" b="1" i="0" u="none" strike="noStrike">
                          <a:solidFill>
                            <a:srgbClr val="000000"/>
                          </a:solidFill>
                          <a:effectLst/>
                          <a:latin typeface="Calibri" panose="020F0502020204030204" pitchFamily="34" charset="0"/>
                        </a:rPr>
                        <a:t>Minutes worked: Shopping (w/out client)</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en-US" sz="700" b="1" i="0" u="none" strike="noStrike">
                          <a:solidFill>
                            <a:srgbClr val="000000"/>
                          </a:solidFill>
                          <a:effectLst/>
                          <a:latin typeface="Calibri" panose="020F0502020204030204" pitchFamily="34" charset="0"/>
                        </a:rPr>
                        <a:t>Units: Shopping (w/out client)</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en-US" sz="700" b="1" i="0" u="none" strike="noStrike">
                          <a:solidFill>
                            <a:srgbClr val="000000"/>
                          </a:solidFill>
                          <a:effectLst/>
                          <a:latin typeface="Calibri" panose="020F0502020204030204" pitchFamily="34" charset="0"/>
                        </a:rPr>
                        <a:t>Total Units worked</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gridSpan="7">
                  <a:txBody>
                    <a:bodyPr/>
                    <a:lstStyle/>
                    <a:p>
                      <a:pPr algn="ctr" fontAlgn="b"/>
                      <a:r>
                        <a:rPr lang="en-US" sz="700" b="1" i="0" u="none" strike="noStrike">
                          <a:solidFill>
                            <a:srgbClr val="000000"/>
                          </a:solidFill>
                          <a:effectLst/>
                          <a:latin typeface="Calibri" panose="020F0502020204030204" pitchFamily="34" charset="0"/>
                        </a:rPr>
                        <a:t>Describe activities, tasks and services provided. Provide as much detail necessary.</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24523517"/>
                  </a:ext>
                </a:extLst>
              </a:tr>
              <a:tr h="111661">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7">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DD7EE"/>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35707694"/>
                  </a:ext>
                </a:extLst>
              </a:tr>
              <a:tr h="111661">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7">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842313701"/>
                  </a:ext>
                </a:extLst>
              </a:tr>
              <a:tr h="111661">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7">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047992326"/>
                  </a:ext>
                </a:extLst>
              </a:tr>
              <a:tr h="111661">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7">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207732490"/>
                  </a:ext>
                </a:extLst>
              </a:tr>
              <a:tr h="111661">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7">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73044664"/>
                  </a:ext>
                </a:extLst>
              </a:tr>
              <a:tr h="111661">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7">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4120040"/>
                  </a:ext>
                </a:extLst>
              </a:tr>
              <a:tr h="111661">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2F2F2"/>
                    </a:solidFill>
                  </a:tcPr>
                </a:tc>
                <a:tc gridSpan="7">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98912610"/>
                  </a:ext>
                </a:extLst>
              </a:tr>
              <a:tr h="117864">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FF"/>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2F2F2"/>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2F2F2"/>
                    </a:solidFill>
                  </a:tcPr>
                </a:tc>
                <a:tc gridSpan="7">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045738298"/>
                  </a:ext>
                </a:extLst>
              </a:tr>
              <a:tr h="130271">
                <a:tc>
                  <a:txBody>
                    <a:bodyPr/>
                    <a:lstStyle/>
                    <a:p>
                      <a:pPr algn="r" fontAlgn="b"/>
                      <a:r>
                        <a:rPr lang="en-US" sz="700" b="1" i="0" u="none" strike="noStrike">
                          <a:solidFill>
                            <a:srgbClr val="000000"/>
                          </a:solidFill>
                          <a:effectLst/>
                          <a:latin typeface="Calibri" panose="020F0502020204030204" pitchFamily="34" charset="0"/>
                        </a:rPr>
                        <a:t>TOTAL</a:t>
                      </a:r>
                    </a:p>
                  </a:txBody>
                  <a:tcPr marL="4970" marR="4970" marT="4970"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r" fontAlgn="b"/>
                      <a:r>
                        <a:rPr lang="en-US" sz="700" b="1" i="0" u="none" strike="noStrike">
                          <a:solidFill>
                            <a:srgbClr val="000000"/>
                          </a:solidFill>
                          <a:effectLst/>
                          <a:latin typeface="Calibri" panose="020F0502020204030204" pitchFamily="34" charset="0"/>
                        </a:rPr>
                        <a:t> </a:t>
                      </a:r>
                    </a:p>
                  </a:txBody>
                  <a:tcPr marL="4970" marR="4970" marT="4970"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r" fontAlgn="b"/>
                      <a:r>
                        <a:rPr lang="en-US" sz="700" b="1"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ct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r" fontAlgn="b"/>
                      <a:r>
                        <a:rPr lang="en-US" sz="700" b="0" i="0" u="none" strike="noStrike">
                          <a:solidFill>
                            <a:srgbClr val="000000"/>
                          </a:solidFill>
                          <a:effectLst/>
                          <a:latin typeface="Calibri" panose="020F0502020204030204" pitchFamily="34" charset="0"/>
                        </a:rPr>
                        <a:t>0</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a:txBody>
                    <a:bodyPr/>
                    <a:lstStyle/>
                    <a:p>
                      <a:pPr algn="l" fontAlgn="b"/>
                      <a:r>
                        <a:rPr lang="en-US" sz="700" b="0" i="0" u="none" strike="noStrike">
                          <a:solidFill>
                            <a:srgbClr val="000000"/>
                          </a:solidFill>
                          <a:effectLst/>
                          <a:latin typeface="Calibri" panose="020F0502020204030204" pitchFamily="34" charset="0"/>
                        </a:rPr>
                        <a:t> </a:t>
                      </a:r>
                    </a:p>
                  </a:txBody>
                  <a:tcPr marL="4970" marR="4970" marT="497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extLst>
                  <a:ext uri="{0D108BD9-81ED-4DB2-BD59-A6C34878D82A}">
                    <a16:rowId xmlns:a16="http://schemas.microsoft.com/office/drawing/2014/main" val="2749537637"/>
                  </a:ext>
                </a:extLst>
              </a:tr>
              <a:tr h="117864">
                <a:tc gridSpan="6">
                  <a:txBody>
                    <a:bodyPr/>
                    <a:lstStyle/>
                    <a:p>
                      <a:pPr algn="l" fontAlgn="b"/>
                      <a:r>
                        <a:rPr lang="en-US" sz="700" b="0" i="0" u="none" strike="noStrike">
                          <a:solidFill>
                            <a:srgbClr val="000000"/>
                          </a:solidFill>
                          <a:effectLst/>
                          <a:latin typeface="Calibri" panose="020F0502020204030204" pitchFamily="34" charset="0"/>
                        </a:rPr>
                        <a:t>Sole proprietors only: Are you currently working with other LTC  clients? Yes or No</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gridSpan="7">
                  <a:txBody>
                    <a:bodyPr/>
                    <a:lstStyle/>
                    <a:p>
                      <a:pPr algn="ctr" fontAlgn="b"/>
                      <a:r>
                        <a:rPr lang="en-US" sz="700" b="0" i="0" u="none" strike="noStrike">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BDBDB"/>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extLst>
                  <a:ext uri="{0D108BD9-81ED-4DB2-BD59-A6C34878D82A}">
                    <a16:rowId xmlns:a16="http://schemas.microsoft.com/office/drawing/2014/main" val="3994368135"/>
                  </a:ext>
                </a:extLst>
              </a:tr>
              <a:tr h="117864">
                <a:tc gridSpan="6">
                  <a:txBody>
                    <a:bodyPr/>
                    <a:lstStyle/>
                    <a:p>
                      <a:pPr algn="l" fontAlgn="b"/>
                      <a:r>
                        <a:rPr lang="en-US" sz="700" b="0" i="0" u="none" strike="noStrike">
                          <a:solidFill>
                            <a:srgbClr val="000000"/>
                          </a:solidFill>
                          <a:effectLst/>
                          <a:latin typeface="Calibri" panose="020F0502020204030204" pitchFamily="34" charset="0"/>
                        </a:rPr>
                        <a:t>If so, how many?</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700" b="0" i="0" u="none" strike="noStrike" dirty="0">
                          <a:solidFill>
                            <a:srgbClr val="000000"/>
                          </a:solidFill>
                          <a:effectLst/>
                          <a:latin typeface="Calibri" panose="020F0502020204030204" pitchFamily="34" charset="0"/>
                        </a:rPr>
                        <a:t> </a:t>
                      </a:r>
                    </a:p>
                  </a:txBody>
                  <a:tcPr marL="4970" marR="4970" marT="49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7"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835655346"/>
                  </a:ext>
                </a:extLst>
              </a:tr>
            </a:tbl>
          </a:graphicData>
        </a:graphic>
      </p:graphicFrame>
      <p:sp>
        <p:nvSpPr>
          <p:cNvPr id="15" name="TextBox 14">
            <a:extLst>
              <a:ext uri="{FF2B5EF4-FFF2-40B4-BE49-F238E27FC236}">
                <a16:creationId xmlns:a16="http://schemas.microsoft.com/office/drawing/2014/main" id="{F9C2E11E-DF2D-2C2E-E547-BE6D21131195}"/>
              </a:ext>
            </a:extLst>
          </p:cNvPr>
          <p:cNvSpPr txBox="1"/>
          <p:nvPr/>
        </p:nvSpPr>
        <p:spPr>
          <a:xfrm>
            <a:off x="923346" y="-79653"/>
            <a:ext cx="329978" cy="6986528"/>
          </a:xfrm>
          <a:prstGeom prst="rect">
            <a:avLst/>
          </a:prstGeom>
          <a:noFill/>
        </p:spPr>
        <p:txBody>
          <a:bodyPr wrap="square" rtlCol="0">
            <a:spAutoFit/>
          </a:bodyPr>
          <a:lstStyle/>
          <a:p>
            <a:r>
              <a:rPr lang="en-US" sz="2800" b="1" dirty="0"/>
              <a:t>TRACKING</a:t>
            </a:r>
          </a:p>
          <a:p>
            <a:r>
              <a:rPr lang="en-US" sz="2800" b="1" dirty="0"/>
              <a:t> REPORTS</a:t>
            </a:r>
          </a:p>
        </p:txBody>
      </p:sp>
    </p:spTree>
    <p:extLst>
      <p:ext uri="{BB962C8B-B14F-4D97-AF65-F5344CB8AC3E}">
        <p14:creationId xmlns:p14="http://schemas.microsoft.com/office/powerpoint/2010/main" val="2530283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a:extLst>
              <a:ext uri="{FF2B5EF4-FFF2-40B4-BE49-F238E27FC236}">
                <a16:creationId xmlns:a16="http://schemas.microsoft.com/office/drawing/2014/main" id="{BBD45D7B-C7C6-B0B2-C6A9-44E8D3E9C330}"/>
              </a:ext>
            </a:extLst>
          </p:cNvPr>
          <p:cNvSpPr>
            <a:spLocks noGrp="1"/>
          </p:cNvSpPr>
          <p:nvPr>
            <p:ph type="title"/>
          </p:nvPr>
        </p:nvSpPr>
        <p:spPr/>
        <p:txBody>
          <a:bodyPr/>
          <a:lstStyle/>
          <a:p>
            <a:r>
              <a:rPr lang="en-US" dirty="0"/>
              <a:t>What are Case Notes?</a:t>
            </a:r>
          </a:p>
        </p:txBody>
      </p:sp>
      <p:sp>
        <p:nvSpPr>
          <p:cNvPr id="8" name="Text Placeholder 7">
            <a:extLst>
              <a:ext uri="{FF2B5EF4-FFF2-40B4-BE49-F238E27FC236}">
                <a16:creationId xmlns:a16="http://schemas.microsoft.com/office/drawing/2014/main" id="{9B6FAFE6-87E5-90EE-0745-12E41F9B5B57}"/>
              </a:ext>
            </a:extLst>
          </p:cNvPr>
          <p:cNvSpPr>
            <a:spLocks noGrp="1"/>
          </p:cNvSpPr>
          <p:nvPr>
            <p:ph sz="half" idx="1"/>
          </p:nvPr>
        </p:nvSpPr>
        <p:spPr/>
        <p:txBody>
          <a:bodyPr>
            <a:normAutofit fontScale="25000" lnSpcReduction="20000"/>
          </a:bodyPr>
          <a:lstStyle/>
          <a:p>
            <a:pPr marL="0" indent="0">
              <a:buNone/>
            </a:pPr>
            <a:r>
              <a:rPr lang="en-US" sz="5200" dirty="0"/>
              <a:t>Every time you are doing work on behalf of a client and tracking your minutes, you should write down what you are doing in your case notes (either written or typed)</a:t>
            </a:r>
          </a:p>
          <a:p>
            <a:pPr marL="0" indent="0">
              <a:buNone/>
            </a:pPr>
            <a:endParaRPr lang="en-US" sz="5200" dirty="0"/>
          </a:p>
          <a:p>
            <a:pPr marL="0" indent="0">
              <a:buNone/>
            </a:pPr>
            <a:r>
              <a:rPr lang="en-US" sz="5200" dirty="0"/>
              <a:t>They must contain:</a:t>
            </a:r>
          </a:p>
          <a:p>
            <a:pPr marL="342900" indent="-342900">
              <a:buAutoNum type="arabicPeriod"/>
            </a:pPr>
            <a:r>
              <a:rPr lang="en-US" sz="5200" dirty="0"/>
              <a:t>The date of the action</a:t>
            </a:r>
          </a:p>
          <a:p>
            <a:pPr marL="342900" indent="-342900">
              <a:buAutoNum type="arabicPeriod"/>
            </a:pPr>
            <a:r>
              <a:rPr lang="en-US" sz="5200" dirty="0"/>
              <a:t>What the action was (communication, visiting client, visiting facilities, shopping, online research, </a:t>
            </a:r>
            <a:r>
              <a:rPr lang="en-US" sz="5200" dirty="0" err="1"/>
              <a:t>etc</a:t>
            </a:r>
            <a:r>
              <a:rPr lang="en-US" sz="5200" dirty="0"/>
              <a:t>)</a:t>
            </a:r>
          </a:p>
          <a:p>
            <a:pPr marL="342900" indent="-342900">
              <a:buAutoNum type="arabicPeriod"/>
            </a:pPr>
            <a:r>
              <a:rPr lang="en-US" sz="5200" dirty="0"/>
              <a:t>Who is involved in the action (client, CM, POA, </a:t>
            </a:r>
            <a:r>
              <a:rPr lang="en-US" sz="5200" dirty="0" err="1"/>
              <a:t>etc</a:t>
            </a:r>
            <a:r>
              <a:rPr lang="en-US" sz="5200" dirty="0"/>
              <a:t>)</a:t>
            </a:r>
          </a:p>
          <a:p>
            <a:pPr marL="342900" indent="-342900">
              <a:buAutoNum type="arabicPeriod"/>
            </a:pPr>
            <a:r>
              <a:rPr lang="en-US" sz="5200" dirty="0"/>
              <a:t>What the result was (Did you talk to someone or have to leave a message? Did you make a purchase? Did you transport the client?)</a:t>
            </a:r>
          </a:p>
          <a:p>
            <a:pPr marL="342900" indent="-342900">
              <a:buAutoNum type="arabicPeriod"/>
            </a:pPr>
            <a:r>
              <a:rPr lang="en-US" sz="5200" dirty="0"/>
              <a:t>How long it took you to do it</a:t>
            </a:r>
          </a:p>
          <a:p>
            <a:pPr marL="628650" lvl="1" indent="-171450">
              <a:buFont typeface="Arial" panose="020B0604020202020204" pitchFamily="34" charset="0"/>
              <a:buChar char="•"/>
            </a:pPr>
            <a:r>
              <a:rPr lang="en-US" sz="5200" dirty="0"/>
              <a:t>Length of time defined on case note MUST match time on tracking report; if you write 2 hours on your case notes, the tracking report should reflect 120 minutes</a:t>
            </a:r>
          </a:p>
          <a:p>
            <a:pPr marL="628650" lvl="1" indent="-171450">
              <a:buFont typeface="Arial" panose="020B0604020202020204" pitchFamily="34" charset="0"/>
              <a:buChar char="•"/>
            </a:pPr>
            <a:r>
              <a:rPr lang="en-US" sz="5200" dirty="0"/>
              <a:t>You can write from “x time to x time” or the total minutes for the activity/day</a:t>
            </a:r>
          </a:p>
          <a:p>
            <a:endParaRPr lang="en-US" dirty="0"/>
          </a:p>
        </p:txBody>
      </p:sp>
      <p:sp>
        <p:nvSpPr>
          <p:cNvPr id="9" name="Content Placeholder 8">
            <a:extLst>
              <a:ext uri="{FF2B5EF4-FFF2-40B4-BE49-F238E27FC236}">
                <a16:creationId xmlns:a16="http://schemas.microsoft.com/office/drawing/2014/main" id="{62447F9C-53D9-1804-95B7-09D17D7FFF8F}"/>
              </a:ext>
            </a:extLst>
          </p:cNvPr>
          <p:cNvSpPr>
            <a:spLocks noGrp="1"/>
          </p:cNvSpPr>
          <p:nvPr>
            <p:ph sz="half" idx="2"/>
          </p:nvPr>
        </p:nvSpPr>
        <p:spPr>
          <a:xfrm>
            <a:off x="6525403" y="2285999"/>
            <a:ext cx="4447786" cy="4003483"/>
          </a:xfrm>
        </p:spPr>
        <p:txBody>
          <a:bodyPr>
            <a:normAutofit fontScale="25000" lnSpcReduction="20000"/>
          </a:bodyPr>
          <a:lstStyle/>
          <a:p>
            <a:pPr marL="0" indent="0">
              <a:buNone/>
            </a:pPr>
            <a:r>
              <a:rPr lang="en-US" sz="6000" u="sng" dirty="0"/>
              <a:t>EXAMPLE:</a:t>
            </a:r>
          </a:p>
          <a:p>
            <a:pPr marL="0" indent="0">
              <a:buNone/>
            </a:pPr>
            <a:endParaRPr lang="en-US" sz="3600" u="sng" dirty="0"/>
          </a:p>
          <a:p>
            <a:pPr marL="0" indent="0">
              <a:buNone/>
            </a:pPr>
            <a:r>
              <a:rPr lang="en-US" sz="4600" dirty="0"/>
              <a:t>4/17/20</a:t>
            </a:r>
          </a:p>
          <a:p>
            <a:pPr marL="0" indent="0">
              <a:buNone/>
            </a:pPr>
            <a:r>
              <a:rPr lang="en-US" sz="4600" dirty="0"/>
              <a:t>9:30 AM</a:t>
            </a:r>
          </a:p>
          <a:p>
            <a:pPr marL="0" indent="0">
              <a:buNone/>
            </a:pPr>
            <a:r>
              <a:rPr lang="en-US" sz="4600" dirty="0"/>
              <a:t>This CCG visited Brookdale to see CL, gave her the shopping list for essential goods, went over the list and had client mark the items that she needs with a check mark and the ones she doesn’t to cross them out. When finished, this CCG noticed that she became anxious. CL shared with this CCG that the thought of living in an apartment alone was very scary to her. This CCG reminded her that she would have her care provider coming to see her frequently and she could also call her social worker with questions or concerns. She stated, “that makes me feel a little better.” This CCG informed client that this CCG would return next week on 5/25 with photos of the furniture that is available so that she can indicate which ones she prefers and then this CCG will contact the company to place the order. CL agreed and this CCG departed.</a:t>
            </a:r>
          </a:p>
          <a:p>
            <a:pPr marL="0" indent="0">
              <a:buNone/>
            </a:pPr>
            <a:r>
              <a:rPr lang="en-US" sz="4600" dirty="0"/>
              <a:t>11:00 AM</a:t>
            </a:r>
          </a:p>
        </p:txBody>
      </p:sp>
    </p:spTree>
    <p:extLst>
      <p:ext uri="{BB962C8B-B14F-4D97-AF65-F5344CB8AC3E}">
        <p14:creationId xmlns:p14="http://schemas.microsoft.com/office/powerpoint/2010/main" val="2761680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E4A58-F0E5-9C55-0531-C6276F86A18B}"/>
              </a:ext>
            </a:extLst>
          </p:cNvPr>
          <p:cNvSpPr>
            <a:spLocks noGrp="1"/>
          </p:cNvSpPr>
          <p:nvPr>
            <p:ph type="title"/>
          </p:nvPr>
        </p:nvSpPr>
        <p:spPr/>
        <p:txBody>
          <a:bodyPr>
            <a:normAutofit/>
          </a:bodyPr>
          <a:lstStyle/>
          <a:p>
            <a:r>
              <a:rPr lang="en-US" dirty="0"/>
              <a:t>Minutes to Units Conversion</a:t>
            </a:r>
          </a:p>
        </p:txBody>
      </p:sp>
      <p:pic>
        <p:nvPicPr>
          <p:cNvPr id="6" name="Content Placeholder 5">
            <a:extLst>
              <a:ext uri="{FF2B5EF4-FFF2-40B4-BE49-F238E27FC236}">
                <a16:creationId xmlns:a16="http://schemas.microsoft.com/office/drawing/2014/main" id="{0CEA46C3-8C53-BD71-39FC-CC9EC15CC56C}"/>
              </a:ext>
            </a:extLst>
          </p:cNvPr>
          <p:cNvPicPr>
            <a:picLocks noGrp="1" noChangeAspect="1"/>
          </p:cNvPicPr>
          <p:nvPr>
            <p:ph sz="half" idx="1"/>
          </p:nvPr>
        </p:nvPicPr>
        <p:blipFill rotWithShape="1">
          <a:blip r:embed="rId2"/>
          <a:srcRect l="4310" t="4766" r="22355" b="17094"/>
          <a:stretch/>
        </p:blipFill>
        <p:spPr>
          <a:xfrm>
            <a:off x="1982137" y="1861248"/>
            <a:ext cx="2938509" cy="4430902"/>
          </a:xfrm>
        </p:spPr>
      </p:pic>
      <p:sp>
        <p:nvSpPr>
          <p:cNvPr id="4" name="Content Placeholder 3">
            <a:extLst>
              <a:ext uri="{FF2B5EF4-FFF2-40B4-BE49-F238E27FC236}">
                <a16:creationId xmlns:a16="http://schemas.microsoft.com/office/drawing/2014/main" id="{0EC5B0FA-9435-983E-25C4-DC20C8E76C27}"/>
              </a:ext>
            </a:extLst>
          </p:cNvPr>
          <p:cNvSpPr>
            <a:spLocks noGrp="1"/>
          </p:cNvSpPr>
          <p:nvPr>
            <p:ph sz="half" idx="2"/>
          </p:nvPr>
        </p:nvSpPr>
        <p:spPr/>
        <p:txBody>
          <a:bodyPr>
            <a:normAutofit fontScale="77500" lnSpcReduction="20000"/>
          </a:bodyPr>
          <a:lstStyle/>
          <a:p>
            <a:r>
              <a:rPr lang="en-US" dirty="0"/>
              <a:t>CCGs are paid by the minute. Guiding Hands Coalition is paid by the unit</a:t>
            </a:r>
          </a:p>
          <a:p>
            <a:r>
              <a:rPr lang="en-US" dirty="0"/>
              <a:t>You do not have have to worry about converting minutes to units, the tracking report automatically does this</a:t>
            </a:r>
          </a:p>
          <a:p>
            <a:r>
              <a:rPr lang="en-US" dirty="0"/>
              <a:t>1 unit = 8-22 minutes worked</a:t>
            </a:r>
          </a:p>
          <a:p>
            <a:pPr lvl="1"/>
            <a:r>
              <a:rPr lang="en-US" dirty="0"/>
              <a:t>4 units ~ 1 hour</a:t>
            </a:r>
          </a:p>
          <a:p>
            <a:r>
              <a:rPr lang="en-US" dirty="0"/>
              <a:t>Be aware</a:t>
            </a:r>
          </a:p>
          <a:p>
            <a:pPr lvl="1"/>
            <a:r>
              <a:rPr lang="en-US" dirty="0"/>
              <a:t>If you make 1 call that takes 5 minutes and that’s it, it is not billable as a unit</a:t>
            </a:r>
          </a:p>
          <a:p>
            <a:pPr lvl="1"/>
            <a:r>
              <a:rPr lang="en-US" dirty="0"/>
              <a:t>If you make 1 call that takes 5 minutes, then why not call the CM to follow up to get to 8 minutes to get a full unit?</a:t>
            </a:r>
          </a:p>
          <a:p>
            <a:pPr lvl="2"/>
            <a:endParaRPr lang="en-US" dirty="0"/>
          </a:p>
        </p:txBody>
      </p:sp>
    </p:spTree>
    <p:extLst>
      <p:ext uri="{BB962C8B-B14F-4D97-AF65-F5344CB8AC3E}">
        <p14:creationId xmlns:p14="http://schemas.microsoft.com/office/powerpoint/2010/main" val="28767766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DF793F8-10FD-A338-3012-53200A6D80B4}"/>
              </a:ext>
            </a:extLst>
          </p:cNvPr>
          <p:cNvSpPr>
            <a:spLocks noGrp="1"/>
          </p:cNvSpPr>
          <p:nvPr>
            <p:ph type="title"/>
          </p:nvPr>
        </p:nvSpPr>
        <p:spPr/>
        <p:txBody>
          <a:bodyPr/>
          <a:lstStyle/>
          <a:p>
            <a:r>
              <a:rPr lang="en-US" dirty="0"/>
              <a:t>Resources</a:t>
            </a:r>
          </a:p>
        </p:txBody>
      </p:sp>
      <p:sp>
        <p:nvSpPr>
          <p:cNvPr id="8" name="Content Placeholder 7">
            <a:extLst>
              <a:ext uri="{FF2B5EF4-FFF2-40B4-BE49-F238E27FC236}">
                <a16:creationId xmlns:a16="http://schemas.microsoft.com/office/drawing/2014/main" id="{11F46A94-8CC7-78AE-5EE9-A69DED66D9DB}"/>
              </a:ext>
            </a:extLst>
          </p:cNvPr>
          <p:cNvSpPr>
            <a:spLocks noGrp="1"/>
          </p:cNvSpPr>
          <p:nvPr>
            <p:ph idx="1"/>
          </p:nvPr>
        </p:nvSpPr>
        <p:spPr/>
        <p:txBody>
          <a:bodyPr>
            <a:normAutofit fontScale="92500" lnSpcReduction="10000"/>
          </a:bodyPr>
          <a:lstStyle/>
          <a:p>
            <a:r>
              <a:rPr lang="en-US" dirty="0"/>
              <a:t>Housing Resource Center</a:t>
            </a:r>
          </a:p>
          <a:p>
            <a:pPr lvl="1"/>
            <a:r>
              <a:rPr lang="en-US" dirty="0"/>
              <a:t>Benton &amp; Franklin Counties screen households experiencing homelessness or facing eviction</a:t>
            </a:r>
          </a:p>
          <a:p>
            <a:pPr lvl="1"/>
            <a:r>
              <a:rPr lang="en-US" dirty="0"/>
              <a:t>Available in person Tuesday-Thursday, 8-11:30am &amp; 1-4:30pm</a:t>
            </a:r>
          </a:p>
          <a:p>
            <a:pPr lvl="1"/>
            <a:r>
              <a:rPr lang="en-US" dirty="0"/>
              <a:t>Documents to bring</a:t>
            </a:r>
          </a:p>
          <a:p>
            <a:pPr lvl="2"/>
            <a:r>
              <a:rPr lang="en-US" dirty="0"/>
              <a:t>Homeless status verification</a:t>
            </a:r>
          </a:p>
          <a:p>
            <a:pPr lvl="2"/>
            <a:r>
              <a:rPr lang="en-US" dirty="0"/>
              <a:t>Eviction notice &amp; lease agreement</a:t>
            </a:r>
          </a:p>
          <a:p>
            <a:pPr lvl="2"/>
            <a:r>
              <a:rPr lang="en-US" dirty="0"/>
              <a:t>ID &amp; social security card</a:t>
            </a:r>
          </a:p>
          <a:p>
            <a:pPr lvl="2"/>
            <a:r>
              <a:rPr lang="en-US" dirty="0"/>
              <a:t>Proof of income for all adults in household</a:t>
            </a:r>
          </a:p>
          <a:p>
            <a:r>
              <a:rPr lang="en-US" dirty="0"/>
              <a:t>Benton County Community Action Committee</a:t>
            </a:r>
          </a:p>
          <a:p>
            <a:pPr lvl="1"/>
            <a:r>
              <a:rPr lang="en-US" dirty="0"/>
              <a:t>Has options for different types of assistance for those with immediate need</a:t>
            </a:r>
          </a:p>
        </p:txBody>
      </p:sp>
    </p:spTree>
    <p:extLst>
      <p:ext uri="{BB962C8B-B14F-4D97-AF65-F5344CB8AC3E}">
        <p14:creationId xmlns:p14="http://schemas.microsoft.com/office/powerpoint/2010/main" val="3548319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5329A71C-145E-AA01-24F2-E8F7CC5E2305}"/>
              </a:ext>
            </a:extLst>
          </p:cNvPr>
          <p:cNvSpPr>
            <a:spLocks noGrp="1"/>
          </p:cNvSpPr>
          <p:nvPr>
            <p:ph type="body" idx="1"/>
          </p:nvPr>
        </p:nvSpPr>
        <p:spPr>
          <a:xfrm>
            <a:off x="839788" y="668337"/>
            <a:ext cx="5157787" cy="823912"/>
          </a:xfrm>
        </p:spPr>
        <p:txBody>
          <a:bodyPr/>
          <a:lstStyle/>
          <a:p>
            <a:r>
              <a:rPr lang="en-US" dirty="0"/>
              <a:t>Mission Statement</a:t>
            </a:r>
          </a:p>
        </p:txBody>
      </p:sp>
      <p:sp>
        <p:nvSpPr>
          <p:cNvPr id="3" name="Content Placeholder 2">
            <a:extLst>
              <a:ext uri="{FF2B5EF4-FFF2-40B4-BE49-F238E27FC236}">
                <a16:creationId xmlns:a16="http://schemas.microsoft.com/office/drawing/2014/main" id="{FCD20DF6-6EA8-F45D-1676-278F3DDB28D4}"/>
              </a:ext>
            </a:extLst>
          </p:cNvPr>
          <p:cNvSpPr>
            <a:spLocks noGrp="1"/>
          </p:cNvSpPr>
          <p:nvPr>
            <p:ph sz="half" idx="2"/>
          </p:nvPr>
        </p:nvSpPr>
        <p:spPr>
          <a:xfrm>
            <a:off x="6219828" y="1932581"/>
            <a:ext cx="5157787" cy="3684588"/>
          </a:xfrm>
        </p:spPr>
        <p:txBody>
          <a:bodyPr>
            <a:normAutofit fontScale="85000" lnSpcReduction="20000"/>
          </a:bodyPr>
          <a:lstStyle/>
          <a:p>
            <a:r>
              <a:rPr lang="en-US" dirty="0"/>
              <a:t>Locating Housing</a:t>
            </a:r>
          </a:p>
          <a:p>
            <a:r>
              <a:rPr lang="en-US" dirty="0"/>
              <a:t>Federal Rental Assistance</a:t>
            </a:r>
          </a:p>
          <a:p>
            <a:r>
              <a:rPr lang="en-US" dirty="0"/>
              <a:t>Social Security Benefits</a:t>
            </a:r>
          </a:p>
          <a:p>
            <a:r>
              <a:rPr lang="en-US" dirty="0"/>
              <a:t>Transitional Benefits</a:t>
            </a:r>
          </a:p>
          <a:p>
            <a:r>
              <a:rPr lang="en-US" dirty="0"/>
              <a:t>Housing Stabilization</a:t>
            </a:r>
          </a:p>
          <a:p>
            <a:r>
              <a:rPr lang="en-US" dirty="0"/>
              <a:t>Atypical Daily Activities</a:t>
            </a:r>
          </a:p>
          <a:p>
            <a:pPr lvl="1"/>
            <a:r>
              <a:rPr lang="en-US" dirty="0"/>
              <a:t>YMCA, senior centers, libraries, bus systems, church groups</a:t>
            </a:r>
          </a:p>
          <a:p>
            <a:r>
              <a:rPr lang="en-US" dirty="0"/>
              <a:t>Problem Solving</a:t>
            </a:r>
          </a:p>
          <a:p>
            <a:r>
              <a:rPr lang="en-US" dirty="0"/>
              <a:t>Notary Services</a:t>
            </a:r>
          </a:p>
          <a:p>
            <a:r>
              <a:rPr lang="en-US" dirty="0"/>
              <a:t>Transportation Coordination</a:t>
            </a:r>
          </a:p>
          <a:p>
            <a:endParaRPr lang="en-US" dirty="0"/>
          </a:p>
        </p:txBody>
      </p:sp>
      <p:sp>
        <p:nvSpPr>
          <p:cNvPr id="11" name="Text Placeholder 10">
            <a:extLst>
              <a:ext uri="{FF2B5EF4-FFF2-40B4-BE49-F238E27FC236}">
                <a16:creationId xmlns:a16="http://schemas.microsoft.com/office/drawing/2014/main" id="{A3896D07-D50F-78B9-BCFF-A14A135FC233}"/>
              </a:ext>
            </a:extLst>
          </p:cNvPr>
          <p:cNvSpPr>
            <a:spLocks noGrp="1"/>
          </p:cNvSpPr>
          <p:nvPr>
            <p:ph type="body" sz="quarter" idx="3"/>
          </p:nvPr>
        </p:nvSpPr>
        <p:spPr>
          <a:xfrm>
            <a:off x="6194427" y="668337"/>
            <a:ext cx="5183188" cy="823912"/>
          </a:xfrm>
        </p:spPr>
        <p:txBody>
          <a:bodyPr/>
          <a:lstStyle/>
          <a:p>
            <a:r>
              <a:rPr lang="en-US" dirty="0"/>
              <a:t>Services Provided by GHC</a:t>
            </a:r>
          </a:p>
        </p:txBody>
      </p:sp>
      <p:sp>
        <p:nvSpPr>
          <p:cNvPr id="12" name="Content Placeholder 11">
            <a:extLst>
              <a:ext uri="{FF2B5EF4-FFF2-40B4-BE49-F238E27FC236}">
                <a16:creationId xmlns:a16="http://schemas.microsoft.com/office/drawing/2014/main" id="{8F760214-7AD5-8DAE-BD19-5F6A39D35E32}"/>
              </a:ext>
            </a:extLst>
          </p:cNvPr>
          <p:cNvSpPr>
            <a:spLocks noGrp="1"/>
          </p:cNvSpPr>
          <p:nvPr>
            <p:ph sz="quarter" idx="4"/>
          </p:nvPr>
        </p:nvSpPr>
        <p:spPr>
          <a:xfrm>
            <a:off x="839788" y="1932581"/>
            <a:ext cx="5183188" cy="3684588"/>
          </a:xfrm>
          <a:noFill/>
        </p:spPr>
        <p:style>
          <a:lnRef idx="2">
            <a:schemeClr val="dk1"/>
          </a:lnRef>
          <a:fillRef idx="1">
            <a:schemeClr val="lt1"/>
          </a:fillRef>
          <a:effectRef idx="0">
            <a:schemeClr val="dk1"/>
          </a:effectRef>
          <a:fontRef idx="minor">
            <a:schemeClr val="dk1"/>
          </a:fontRef>
        </p:style>
        <p:txBody>
          <a:bodyPr>
            <a:normAutofit fontScale="85000" lnSpcReduction="20000"/>
          </a:bodyPr>
          <a:lstStyle/>
          <a:p>
            <a:pPr marL="0" indent="0">
              <a:lnSpc>
                <a:spcPct val="220000"/>
              </a:lnSpc>
              <a:buNone/>
            </a:pPr>
            <a:r>
              <a:rPr lang="en-US" i="1" dirty="0">
                <a:solidFill>
                  <a:schemeClr val="accent6">
                    <a:lumMod val="75000"/>
                  </a:schemeClr>
                </a:solidFill>
              </a:rPr>
              <a:t>Our mission is to provide housing and an unparalleled amount of services to secure safe and comfortable shelter for the most unique people and situations. Coordination and years of understanding our community and its resources are how we successfully facilitate this process.</a:t>
            </a:r>
          </a:p>
        </p:txBody>
      </p:sp>
    </p:spTree>
    <p:extLst>
      <p:ext uri="{BB962C8B-B14F-4D97-AF65-F5344CB8AC3E}">
        <p14:creationId xmlns:p14="http://schemas.microsoft.com/office/powerpoint/2010/main" val="1272983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90160-5C75-619C-7722-5E6EB116F749}"/>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E856EACD-AD3E-1368-71BD-EFE82681F38B}"/>
              </a:ext>
            </a:extLst>
          </p:cNvPr>
          <p:cNvSpPr>
            <a:spLocks noGrp="1"/>
          </p:cNvSpPr>
          <p:nvPr>
            <p:ph idx="1"/>
          </p:nvPr>
        </p:nvSpPr>
        <p:spPr/>
        <p:txBody>
          <a:bodyPr>
            <a:normAutofit/>
          </a:bodyPr>
          <a:lstStyle/>
          <a:p>
            <a:r>
              <a:rPr lang="en-US" dirty="0"/>
              <a:t>GHC Website &gt; scroll to the bottom &gt; click the  </a:t>
            </a:r>
          </a:p>
          <a:p>
            <a:r>
              <a:rPr lang="en-US" dirty="0"/>
              <a:t>Landlord list for low income individuals</a:t>
            </a:r>
          </a:p>
          <a:p>
            <a:r>
              <a:rPr lang="en-US" dirty="0"/>
              <a:t>Search &amp; Rescue Ministries (for sex offenders)</a:t>
            </a:r>
          </a:p>
          <a:p>
            <a:pPr lvl="1"/>
            <a:r>
              <a:rPr lang="en-US" dirty="0"/>
              <a:t>Rooms available to rent ~$600/month</a:t>
            </a:r>
          </a:p>
          <a:p>
            <a:pPr lvl="2"/>
            <a:r>
              <a:rPr lang="en-US" dirty="0"/>
              <a:t>Income does not need to be double rent</a:t>
            </a:r>
          </a:p>
          <a:p>
            <a:r>
              <a:rPr lang="en-US" dirty="0"/>
              <a:t>Second chance housing lists (for felons)</a:t>
            </a:r>
          </a:p>
          <a:p>
            <a:pPr lvl="1"/>
            <a:r>
              <a:rPr lang="en-US" dirty="0"/>
              <a:t>May need extra deposit but CM usually approves request</a:t>
            </a:r>
          </a:p>
          <a:p>
            <a:r>
              <a:rPr lang="en-US" dirty="0"/>
              <a:t>Other CCGs may have been in the same situation, don’t be afraid to ask for help!</a:t>
            </a:r>
          </a:p>
        </p:txBody>
      </p:sp>
      <p:sp>
        <p:nvSpPr>
          <p:cNvPr id="4" name="Heart 3">
            <a:extLst>
              <a:ext uri="{FF2B5EF4-FFF2-40B4-BE49-F238E27FC236}">
                <a16:creationId xmlns:a16="http://schemas.microsoft.com/office/drawing/2014/main" id="{EFC7955F-A334-CE58-888A-C498D2120B1C}"/>
              </a:ext>
            </a:extLst>
          </p:cNvPr>
          <p:cNvSpPr/>
          <p:nvPr/>
        </p:nvSpPr>
        <p:spPr>
          <a:xfrm>
            <a:off x="6814267" y="2353586"/>
            <a:ext cx="302150" cy="270344"/>
          </a:xfrm>
          <a:prstGeom prst="hear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725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1296A9-F7EF-8F09-6B70-091AC399B26D}"/>
              </a:ext>
            </a:extLst>
          </p:cNvPr>
          <p:cNvSpPr>
            <a:spLocks noGrp="1"/>
          </p:cNvSpPr>
          <p:nvPr>
            <p:ph sz="half" idx="1"/>
          </p:nvPr>
        </p:nvSpPr>
        <p:spPr>
          <a:xfrm>
            <a:off x="1226763" y="1638298"/>
            <a:ext cx="4447786" cy="3581401"/>
          </a:xfrm>
        </p:spPr>
        <p:txBody>
          <a:bodyPr>
            <a:normAutofit fontScale="70000" lnSpcReduction="20000"/>
          </a:bodyPr>
          <a:lstStyle/>
          <a:p>
            <a:pPr marL="0" indent="0">
              <a:buNone/>
            </a:pPr>
            <a:r>
              <a:rPr lang="en-US" sz="3600" dirty="0"/>
              <a:t>It is our job to provide the services requested and authorized by the case manager. The case manager is your “boss” and the GHC team is here to support. Every case manager works differently, so it is important to be flexible and ensure requested authorizations are always done in writing.</a:t>
            </a:r>
            <a:endParaRPr lang="en-US" sz="3200" dirty="0"/>
          </a:p>
          <a:p>
            <a:endParaRPr lang="en-US" dirty="0"/>
          </a:p>
        </p:txBody>
      </p:sp>
      <p:sp>
        <p:nvSpPr>
          <p:cNvPr id="4" name="Content Placeholder 3">
            <a:extLst>
              <a:ext uri="{FF2B5EF4-FFF2-40B4-BE49-F238E27FC236}">
                <a16:creationId xmlns:a16="http://schemas.microsoft.com/office/drawing/2014/main" id="{CDDE7227-4768-61CD-DFEE-905854C26F7B}"/>
              </a:ext>
            </a:extLst>
          </p:cNvPr>
          <p:cNvSpPr>
            <a:spLocks noGrp="1"/>
          </p:cNvSpPr>
          <p:nvPr>
            <p:ph sz="half" idx="2"/>
          </p:nvPr>
        </p:nvSpPr>
        <p:spPr>
          <a:xfrm>
            <a:off x="6422036" y="1296063"/>
            <a:ext cx="4447786" cy="3953785"/>
          </a:xfrm>
          <a:noFill/>
        </p:spPr>
        <p:style>
          <a:lnRef idx="2">
            <a:schemeClr val="accent1"/>
          </a:lnRef>
          <a:fillRef idx="1">
            <a:schemeClr val="lt1"/>
          </a:fillRef>
          <a:effectRef idx="0">
            <a:schemeClr val="accent1"/>
          </a:effectRef>
          <a:fontRef idx="minor">
            <a:schemeClr val="dk1"/>
          </a:fontRef>
        </p:style>
        <p:txBody>
          <a:bodyPr anchor="b">
            <a:normAutofit fontScale="70000" lnSpcReduction="20000"/>
          </a:bodyPr>
          <a:lstStyle/>
          <a:p>
            <a:pPr marL="0" indent="0" algn="ctr">
              <a:buNone/>
            </a:pPr>
            <a:r>
              <a:rPr lang="en-US" sz="8600" dirty="0">
                <a:solidFill>
                  <a:schemeClr val="accent6">
                    <a:lumMod val="75000"/>
                  </a:schemeClr>
                </a:solidFill>
              </a:rPr>
              <a:t>We are the bridge to the community for our clients</a:t>
            </a:r>
          </a:p>
          <a:p>
            <a:endParaRPr lang="en-US" dirty="0"/>
          </a:p>
        </p:txBody>
      </p:sp>
    </p:spTree>
    <p:extLst>
      <p:ext uri="{BB962C8B-B14F-4D97-AF65-F5344CB8AC3E}">
        <p14:creationId xmlns:p14="http://schemas.microsoft.com/office/powerpoint/2010/main" val="23160477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Rectangle 34">
            <a:extLst>
              <a:ext uri="{FF2B5EF4-FFF2-40B4-BE49-F238E27FC236}">
                <a16:creationId xmlns:a16="http://schemas.microsoft.com/office/drawing/2014/main" id="{BD373A99-411C-B141-6E9F-DA82A2C735F5}"/>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74" name="Title 73">
            <a:extLst>
              <a:ext uri="{FF2B5EF4-FFF2-40B4-BE49-F238E27FC236}">
                <a16:creationId xmlns:a16="http://schemas.microsoft.com/office/drawing/2014/main" id="{3D215ED9-B1BF-BFD5-3B7B-368092DDCCB3}"/>
              </a:ext>
            </a:extLst>
          </p:cNvPr>
          <p:cNvSpPr>
            <a:spLocks noGrp="1"/>
          </p:cNvSpPr>
          <p:nvPr>
            <p:ph type="title"/>
          </p:nvPr>
        </p:nvSpPr>
        <p:spPr>
          <a:xfrm>
            <a:off x="849727" y="1162878"/>
            <a:ext cx="3932237" cy="1600200"/>
          </a:xfrm>
        </p:spPr>
        <p:txBody>
          <a:bodyPr>
            <a:normAutofit fontScale="90000"/>
          </a:bodyPr>
          <a:lstStyle/>
          <a:p>
            <a:r>
              <a:rPr lang="en-US" dirty="0"/>
              <a:t>Building Relationships as a CCG</a:t>
            </a:r>
            <a:br>
              <a:rPr lang="en-US" dirty="0"/>
            </a:br>
            <a:br>
              <a:rPr lang="en-US" dirty="0"/>
            </a:br>
            <a:r>
              <a:rPr lang="en-US" sz="2500" dirty="0"/>
              <a:t>As a CCG, you will work with many different people besides the client. You are one of the many people in the community who support the client.</a:t>
            </a:r>
            <a:endParaRPr lang="en-US" dirty="0"/>
          </a:p>
        </p:txBody>
      </p:sp>
      <p:graphicFrame>
        <p:nvGraphicFramePr>
          <p:cNvPr id="145" name="Object 144">
            <a:extLst>
              <a:ext uri="{FF2B5EF4-FFF2-40B4-BE49-F238E27FC236}">
                <a16:creationId xmlns:a16="http://schemas.microsoft.com/office/drawing/2014/main" id="{4B7EE777-CDCE-B122-E52C-AE822004FAC6}"/>
              </a:ext>
            </a:extLst>
          </p:cNvPr>
          <p:cNvGraphicFramePr>
            <a:graphicFrameLocks noChangeAspect="1"/>
          </p:cNvGraphicFramePr>
          <p:nvPr>
            <p:extLst>
              <p:ext uri="{D42A27DB-BD31-4B8C-83A1-F6EECF244321}">
                <p14:modId xmlns:p14="http://schemas.microsoft.com/office/powerpoint/2010/main" val="883387843"/>
              </p:ext>
            </p:extLst>
          </p:nvPr>
        </p:nvGraphicFramePr>
        <p:xfrm>
          <a:off x="6096000" y="-891415"/>
          <a:ext cx="8406364" cy="7596530"/>
        </p:xfrm>
        <a:graphic>
          <a:graphicData uri="http://schemas.openxmlformats.org/presentationml/2006/ole">
            <mc:AlternateContent xmlns:mc="http://schemas.openxmlformats.org/markup-compatibility/2006">
              <mc:Choice xmlns:v="urn:schemas-microsoft-com:vml" Requires="v">
                <p:oleObj name="Document" r:id="rId2" imgW="9161357" imgH="8295476" progId="Word.Document.12">
                  <p:embed/>
                </p:oleObj>
              </mc:Choice>
              <mc:Fallback>
                <p:oleObj name="Document" r:id="rId2" imgW="9161357" imgH="8295476" progId="Word.Document.12">
                  <p:embed/>
                  <p:pic>
                    <p:nvPicPr>
                      <p:cNvPr id="0" name=""/>
                      <p:cNvPicPr/>
                      <p:nvPr/>
                    </p:nvPicPr>
                    <p:blipFill>
                      <a:blip r:embed="rId3"/>
                      <a:stretch>
                        <a:fillRect/>
                      </a:stretch>
                    </p:blipFill>
                    <p:spPr>
                      <a:xfrm>
                        <a:off x="6096000" y="-891415"/>
                        <a:ext cx="8406364" cy="7596530"/>
                      </a:xfrm>
                      <a:prstGeom prst="rect">
                        <a:avLst/>
                      </a:prstGeom>
                    </p:spPr>
                  </p:pic>
                </p:oleObj>
              </mc:Fallback>
            </mc:AlternateContent>
          </a:graphicData>
        </a:graphic>
      </p:graphicFrame>
    </p:spTree>
    <p:extLst>
      <p:ext uri="{BB962C8B-B14F-4D97-AF65-F5344CB8AC3E}">
        <p14:creationId xmlns:p14="http://schemas.microsoft.com/office/powerpoint/2010/main" val="3457780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6320537B-4E17-C188-89E2-4152AC1135C8}"/>
              </a:ext>
            </a:extLst>
          </p:cNvPr>
          <p:cNvSpPr>
            <a:spLocks noGrp="1"/>
          </p:cNvSpPr>
          <p:nvPr>
            <p:ph type="body" sz="half" idx="2"/>
          </p:nvPr>
        </p:nvSpPr>
        <p:spPr>
          <a:xfrm>
            <a:off x="347870" y="643061"/>
            <a:ext cx="4797867" cy="5571878"/>
          </a:xfrm>
        </p:spPr>
        <p:txBody>
          <a:bodyPr>
            <a:normAutofit fontScale="92500" lnSpcReduction="10000"/>
          </a:bodyPr>
          <a:lstStyle/>
          <a:p>
            <a:r>
              <a:rPr lang="en-US" sz="2000" dirty="0"/>
              <a:t>Client works between you (the CCG) and social worker, depending on their location</a:t>
            </a:r>
          </a:p>
          <a:p>
            <a:pPr marL="285750" indent="-285750">
              <a:buFont typeface="Arial" panose="020B0604020202020204" pitchFamily="34" charset="0"/>
              <a:buChar char="•"/>
            </a:pPr>
            <a:r>
              <a:rPr lang="en-US" sz="1400" dirty="0"/>
              <a:t>CCG/CTS: community choice guide/community transition specialist</a:t>
            </a:r>
          </a:p>
          <a:p>
            <a:pPr marL="285750" indent="-285750">
              <a:buFont typeface="Arial" panose="020B0604020202020204" pitchFamily="34" charset="0"/>
              <a:buChar char="•"/>
            </a:pPr>
            <a:r>
              <a:rPr lang="en-US" sz="1400" dirty="0"/>
              <a:t>CRC: community resource center	</a:t>
            </a:r>
            <a:br>
              <a:rPr lang="en-US" sz="1400" dirty="0"/>
            </a:br>
            <a:r>
              <a:rPr lang="en-US" sz="1400" dirty="0"/>
              <a:t>	</a:t>
            </a:r>
            <a:r>
              <a:rPr lang="en-US" sz="1100" dirty="0"/>
              <a:t>BFCRC is in the justice center, they have funds for different types of programs available monthly</a:t>
            </a:r>
          </a:p>
          <a:p>
            <a:pPr marL="285750" indent="-285750">
              <a:buFont typeface="Arial" panose="020B0604020202020204" pitchFamily="34" charset="0"/>
              <a:buChar char="•"/>
            </a:pPr>
            <a:r>
              <a:rPr lang="en-US" sz="1400" dirty="0"/>
              <a:t>POA: power of authority, usually relative, should be aware of everything client knows; sometimes they are the one you will communicate with instead of the client depending on client abilities</a:t>
            </a:r>
          </a:p>
          <a:p>
            <a:pPr marL="285750" indent="-285750">
              <a:buFont typeface="Arial" panose="020B0604020202020204" pitchFamily="34" charset="0"/>
              <a:buChar char="•"/>
            </a:pPr>
            <a:r>
              <a:rPr lang="en-US" sz="1400" dirty="0"/>
              <a:t>PM: property managers, try to be as specific as possible when contacting them (top or bottom floor, income, amount of occupants, ESA animals, </a:t>
            </a:r>
            <a:r>
              <a:rPr lang="en-US" sz="1400" dirty="0" err="1"/>
              <a:t>etc</a:t>
            </a:r>
            <a:r>
              <a:rPr lang="en-US" sz="1400" dirty="0"/>
              <a:t>), can be difficult to get ahold of so if you can’t get in contact then go to the facility in person</a:t>
            </a:r>
          </a:p>
          <a:p>
            <a:pPr marL="285750" indent="-285750">
              <a:buFont typeface="Arial" panose="020B0604020202020204" pitchFamily="34" charset="0"/>
              <a:buChar char="•"/>
            </a:pPr>
            <a:r>
              <a:rPr lang="en-US" sz="1400" dirty="0"/>
              <a:t>HA: housing authority, provides vouchers for low income/disabled, different housing authorities available in different areas (website usually shows current waitlist)</a:t>
            </a:r>
          </a:p>
          <a:p>
            <a:r>
              <a:rPr lang="en-US" sz="1100" b="1" u="sng" dirty="0"/>
              <a:t>*Housing authorities should be one of your FIRST contacts if client does not already have a voucher and is looking to live independently*</a:t>
            </a:r>
          </a:p>
          <a:p>
            <a:pPr marL="285750" indent="-285750">
              <a:buFont typeface="Arial" panose="020B0604020202020204" pitchFamily="34" charset="0"/>
              <a:buChar char="•"/>
            </a:pPr>
            <a:endParaRPr lang="en-US" sz="1200" dirty="0"/>
          </a:p>
        </p:txBody>
      </p:sp>
      <p:graphicFrame>
        <p:nvGraphicFramePr>
          <p:cNvPr id="5" name="Object 4">
            <a:extLst>
              <a:ext uri="{FF2B5EF4-FFF2-40B4-BE49-F238E27FC236}">
                <a16:creationId xmlns:a16="http://schemas.microsoft.com/office/drawing/2014/main" id="{CF4D4405-BFD9-9BEA-119F-2F258A0064E5}"/>
              </a:ext>
            </a:extLst>
          </p:cNvPr>
          <p:cNvGraphicFramePr>
            <a:graphicFrameLocks noChangeAspect="1"/>
          </p:cNvGraphicFramePr>
          <p:nvPr>
            <p:extLst>
              <p:ext uri="{D42A27DB-BD31-4B8C-83A1-F6EECF244321}">
                <p14:modId xmlns:p14="http://schemas.microsoft.com/office/powerpoint/2010/main" val="2191065408"/>
              </p:ext>
            </p:extLst>
          </p:nvPr>
        </p:nvGraphicFramePr>
        <p:xfrm>
          <a:off x="5926628" y="-775253"/>
          <a:ext cx="6069901" cy="7106479"/>
        </p:xfrm>
        <a:graphic>
          <a:graphicData uri="http://schemas.openxmlformats.org/presentationml/2006/ole">
            <mc:AlternateContent xmlns:mc="http://schemas.openxmlformats.org/markup-compatibility/2006">
              <mc:Choice xmlns:v="urn:schemas-microsoft-com:vml" Requires="v">
                <p:oleObj name="Document" r:id="rId2" imgW="6352138" imgH="7612659" progId="Word.Document.12">
                  <p:embed/>
                </p:oleObj>
              </mc:Choice>
              <mc:Fallback>
                <p:oleObj name="Document" r:id="rId2" imgW="6352138" imgH="7612659" progId="Word.Document.12">
                  <p:embed/>
                  <p:pic>
                    <p:nvPicPr>
                      <p:cNvPr id="0" name=""/>
                      <p:cNvPicPr/>
                      <p:nvPr/>
                    </p:nvPicPr>
                    <p:blipFill>
                      <a:blip r:embed="rId3"/>
                      <a:stretch>
                        <a:fillRect/>
                      </a:stretch>
                    </p:blipFill>
                    <p:spPr>
                      <a:xfrm>
                        <a:off x="5926628" y="-775253"/>
                        <a:ext cx="6069901" cy="7106479"/>
                      </a:xfrm>
                      <a:prstGeom prst="rect">
                        <a:avLst/>
                      </a:prstGeom>
                    </p:spPr>
                  </p:pic>
                </p:oleObj>
              </mc:Fallback>
            </mc:AlternateContent>
          </a:graphicData>
        </a:graphic>
      </p:graphicFrame>
    </p:spTree>
    <p:extLst>
      <p:ext uri="{BB962C8B-B14F-4D97-AF65-F5344CB8AC3E}">
        <p14:creationId xmlns:p14="http://schemas.microsoft.com/office/powerpoint/2010/main" val="3167511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9B4C7097-BBF4-1D58-8E3A-64090C8A3A32}"/>
              </a:ext>
            </a:extLst>
          </p:cNvPr>
          <p:cNvSpPr>
            <a:spLocks noGrp="1"/>
          </p:cNvSpPr>
          <p:nvPr>
            <p:ph type="body" sz="half" idx="2"/>
          </p:nvPr>
        </p:nvSpPr>
        <p:spPr>
          <a:xfrm>
            <a:off x="400460" y="308113"/>
            <a:ext cx="4698313" cy="6003235"/>
          </a:xfrm>
        </p:spPr>
        <p:txBody>
          <a:bodyPr>
            <a:normAutofit fontScale="92500" lnSpcReduction="20000"/>
          </a:bodyPr>
          <a:lstStyle/>
          <a:p>
            <a:pPr marL="285750" indent="-285750">
              <a:buFont typeface="Arial" panose="020B0604020202020204" pitchFamily="34" charset="0"/>
              <a:buChar char="•"/>
            </a:pPr>
            <a:r>
              <a:rPr lang="en-US" dirty="0"/>
              <a:t>CP: care provider/caregiver; request rides and assistance from them as applicable, clients are not always aware that they can fire a caregiver and get a new one (don’t be afraid to let client know this and assist with finding a new CG if applicable and approved by CM)</a:t>
            </a:r>
          </a:p>
          <a:p>
            <a:pPr marL="285750" indent="-285750">
              <a:buFont typeface="Arial" panose="020B0604020202020204" pitchFamily="34" charset="0"/>
              <a:buChar char="•"/>
            </a:pPr>
            <a:r>
              <a:rPr lang="en-US" dirty="0"/>
              <a:t>AFH: adult family housing</a:t>
            </a:r>
            <a:br>
              <a:rPr lang="en-US" dirty="0"/>
            </a:br>
            <a:r>
              <a:rPr lang="en-US" dirty="0"/>
              <a:t>	Group living facilities with &lt;5 people that can provide assistance</a:t>
            </a:r>
          </a:p>
          <a:p>
            <a:pPr marL="285750" indent="-285750">
              <a:buFont typeface="Arial" panose="020B0604020202020204" pitchFamily="34" charset="0"/>
              <a:buChar char="•"/>
            </a:pPr>
            <a:r>
              <a:rPr lang="en-US" dirty="0"/>
              <a:t>ALF: assisted living facility</a:t>
            </a:r>
            <a:br>
              <a:rPr lang="en-US" dirty="0"/>
            </a:br>
            <a:r>
              <a:rPr lang="en-US" dirty="0"/>
              <a:t>	Group living facilities with &gt;5 people that can provide assistance</a:t>
            </a:r>
          </a:p>
          <a:p>
            <a:pPr marL="285750" indent="-285750">
              <a:buFont typeface="Arial" panose="020B0604020202020204" pitchFamily="34" charset="0"/>
              <a:buChar char="•"/>
            </a:pPr>
            <a:r>
              <a:rPr lang="en-US" dirty="0"/>
              <a:t>MP: medical provider; request documents from them for ESA, to show the need for certain types of medical equipment, request prescription list, </a:t>
            </a:r>
            <a:r>
              <a:rPr lang="en-US" dirty="0" err="1"/>
              <a:t>etc</a:t>
            </a:r>
            <a:br>
              <a:rPr lang="en-US" dirty="0"/>
            </a:br>
            <a:r>
              <a:rPr lang="en-US" dirty="0"/>
              <a:t>	If picking up a client being discharged from a facility, make sure appointments are completed, prescriptions and documents are picked up before dropping off client</a:t>
            </a:r>
          </a:p>
          <a:p>
            <a:pPr marL="285750" indent="-285750">
              <a:buFont typeface="Arial" panose="020B0604020202020204" pitchFamily="34" charset="0"/>
              <a:buChar char="•"/>
            </a:pPr>
            <a:r>
              <a:rPr lang="en-US" dirty="0"/>
              <a:t>DSHS SW: Department of Social and Health Services social worker (case manager), the main person that you will work with as a CCG to request authorization and approvals while working with client, they are your “boss”</a:t>
            </a:r>
          </a:p>
        </p:txBody>
      </p:sp>
      <p:graphicFrame>
        <p:nvGraphicFramePr>
          <p:cNvPr id="5" name="Object 4">
            <a:extLst>
              <a:ext uri="{FF2B5EF4-FFF2-40B4-BE49-F238E27FC236}">
                <a16:creationId xmlns:a16="http://schemas.microsoft.com/office/drawing/2014/main" id="{7704B547-78D4-90B0-A021-645E93B0EB72}"/>
              </a:ext>
            </a:extLst>
          </p:cNvPr>
          <p:cNvGraphicFramePr>
            <a:graphicFrameLocks noChangeAspect="1"/>
          </p:cNvGraphicFramePr>
          <p:nvPr>
            <p:extLst>
              <p:ext uri="{D42A27DB-BD31-4B8C-83A1-F6EECF244321}">
                <p14:modId xmlns:p14="http://schemas.microsoft.com/office/powerpoint/2010/main" val="2857123372"/>
              </p:ext>
            </p:extLst>
          </p:nvPr>
        </p:nvGraphicFramePr>
        <p:xfrm>
          <a:off x="6096000" y="-618573"/>
          <a:ext cx="5695540" cy="6999495"/>
        </p:xfrm>
        <a:graphic>
          <a:graphicData uri="http://schemas.openxmlformats.org/presentationml/2006/ole">
            <mc:AlternateContent xmlns:mc="http://schemas.openxmlformats.org/markup-compatibility/2006">
              <mc:Choice xmlns:v="urn:schemas-microsoft-com:vml" Requires="v">
                <p:oleObj name="Document" r:id="rId2" imgW="6352138" imgH="7599319" progId="Word.Document.12">
                  <p:embed/>
                </p:oleObj>
              </mc:Choice>
              <mc:Fallback>
                <p:oleObj name="Document" r:id="rId2" imgW="6352138" imgH="7599319" progId="Word.Document.12">
                  <p:embed/>
                  <p:pic>
                    <p:nvPicPr>
                      <p:cNvPr id="0" name=""/>
                      <p:cNvPicPr/>
                      <p:nvPr/>
                    </p:nvPicPr>
                    <p:blipFill>
                      <a:blip r:embed="rId3"/>
                      <a:stretch>
                        <a:fillRect/>
                      </a:stretch>
                    </p:blipFill>
                    <p:spPr>
                      <a:xfrm>
                        <a:off x="6096000" y="-618573"/>
                        <a:ext cx="5695540" cy="6999495"/>
                      </a:xfrm>
                      <a:prstGeom prst="rect">
                        <a:avLst/>
                      </a:prstGeom>
                    </p:spPr>
                  </p:pic>
                </p:oleObj>
              </mc:Fallback>
            </mc:AlternateContent>
          </a:graphicData>
        </a:graphic>
      </p:graphicFrame>
    </p:spTree>
    <p:extLst>
      <p:ext uri="{BB962C8B-B14F-4D97-AF65-F5344CB8AC3E}">
        <p14:creationId xmlns:p14="http://schemas.microsoft.com/office/powerpoint/2010/main" val="391721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666E4AF-5092-8D5D-65D0-37A380384044}"/>
              </a:ext>
            </a:extLst>
          </p:cNvPr>
          <p:cNvSpPr>
            <a:spLocks noGrp="1"/>
          </p:cNvSpPr>
          <p:nvPr>
            <p:ph type="body" sz="half" idx="2"/>
          </p:nvPr>
        </p:nvSpPr>
        <p:spPr>
          <a:xfrm>
            <a:off x="377686" y="770282"/>
            <a:ext cx="4489755" cy="5690153"/>
          </a:xfrm>
        </p:spPr>
        <p:txBody>
          <a:bodyPr>
            <a:normAutofit fontScale="92500" lnSpcReduction="10000"/>
          </a:bodyPr>
          <a:lstStyle/>
          <a:p>
            <a:pPr marL="285750" indent="-285750">
              <a:buFont typeface="Arial" panose="020B0604020202020204" pitchFamily="34" charset="0"/>
              <a:buChar char="•"/>
            </a:pPr>
            <a:r>
              <a:rPr lang="en-US" dirty="0"/>
              <a:t>Family: make sure to only provide information to family members that client includes on consent form/ROI</a:t>
            </a:r>
          </a:p>
          <a:p>
            <a:pPr marL="285750" indent="-285750">
              <a:buFont typeface="Arial" panose="020B0604020202020204" pitchFamily="34" charset="0"/>
              <a:buChar char="•"/>
            </a:pPr>
            <a:r>
              <a:rPr lang="en-US" dirty="0"/>
              <a:t>Law Enforcement: reporting to APS does not automatically get LE involved, contact if there are immediate concerns with the client or to do a necessary welfare check</a:t>
            </a:r>
          </a:p>
          <a:p>
            <a:pPr marL="285750" indent="-285750">
              <a:buFont typeface="Arial" panose="020B0604020202020204" pitchFamily="34" charset="0"/>
              <a:buChar char="•"/>
            </a:pPr>
            <a:r>
              <a:rPr lang="en-US" dirty="0"/>
              <a:t>Hospital/Skilled Nursing Facility (SNF): clients can be discharged from hospital and situated in new living situation, referral often comes from hospital social worker and later assigned to a different case manager once destination is decided</a:t>
            </a:r>
          </a:p>
          <a:p>
            <a:pPr marL="285750" indent="-285750">
              <a:buFont typeface="Arial" panose="020B0604020202020204" pitchFamily="34" charset="0"/>
              <a:buChar char="•"/>
            </a:pPr>
            <a:r>
              <a:rPr lang="en-US" dirty="0"/>
              <a:t>Pharmacy: needs to have meds picked up same day when being discharged, caregiver can and should assist when applicable</a:t>
            </a:r>
          </a:p>
          <a:p>
            <a:pPr marL="285750" indent="-285750">
              <a:buFont typeface="Arial" panose="020B0604020202020204" pitchFamily="34" charset="0"/>
              <a:buChar char="•"/>
            </a:pPr>
            <a:r>
              <a:rPr lang="en-US" dirty="0"/>
              <a:t>SSA: social security administration, sometimes our job is to get client set up with a new social security card, help to review benefits including SSI and food stamps when necessary</a:t>
            </a:r>
          </a:p>
        </p:txBody>
      </p:sp>
      <p:graphicFrame>
        <p:nvGraphicFramePr>
          <p:cNvPr id="39" name="Object 38">
            <a:extLst>
              <a:ext uri="{FF2B5EF4-FFF2-40B4-BE49-F238E27FC236}">
                <a16:creationId xmlns:a16="http://schemas.microsoft.com/office/drawing/2014/main" id="{F4A19CC7-958F-2A45-858F-531876F16EB1}"/>
              </a:ext>
            </a:extLst>
          </p:cNvPr>
          <p:cNvGraphicFramePr>
            <a:graphicFrameLocks noChangeAspect="1"/>
          </p:cNvGraphicFramePr>
          <p:nvPr>
            <p:extLst>
              <p:ext uri="{D42A27DB-BD31-4B8C-83A1-F6EECF244321}">
                <p14:modId xmlns:p14="http://schemas.microsoft.com/office/powerpoint/2010/main" val="2918273204"/>
              </p:ext>
            </p:extLst>
          </p:nvPr>
        </p:nvGraphicFramePr>
        <p:xfrm>
          <a:off x="5983017" y="-522922"/>
          <a:ext cx="5655704" cy="6754757"/>
        </p:xfrm>
        <a:graphic>
          <a:graphicData uri="http://schemas.openxmlformats.org/presentationml/2006/ole">
            <mc:AlternateContent xmlns:mc="http://schemas.openxmlformats.org/markup-compatibility/2006">
              <mc:Choice xmlns:v="urn:schemas-microsoft-com:vml" Requires="v">
                <p:oleObj name="Document" r:id="rId2" imgW="6358615" imgH="7600401" progId="Word.Document.12">
                  <p:embed/>
                </p:oleObj>
              </mc:Choice>
              <mc:Fallback>
                <p:oleObj name="Document" r:id="rId2" imgW="6358615" imgH="7600401" progId="Word.Document.12">
                  <p:embed/>
                  <p:pic>
                    <p:nvPicPr>
                      <p:cNvPr id="0" name=""/>
                      <p:cNvPicPr/>
                      <p:nvPr/>
                    </p:nvPicPr>
                    <p:blipFill>
                      <a:blip r:embed="rId3"/>
                      <a:stretch>
                        <a:fillRect/>
                      </a:stretch>
                    </p:blipFill>
                    <p:spPr>
                      <a:xfrm>
                        <a:off x="5983017" y="-522922"/>
                        <a:ext cx="5655704" cy="6754757"/>
                      </a:xfrm>
                      <a:prstGeom prst="rect">
                        <a:avLst/>
                      </a:prstGeom>
                    </p:spPr>
                  </p:pic>
                </p:oleObj>
              </mc:Fallback>
            </mc:AlternateContent>
          </a:graphicData>
        </a:graphic>
      </p:graphicFrame>
    </p:spTree>
    <p:extLst>
      <p:ext uri="{BB962C8B-B14F-4D97-AF65-F5344CB8AC3E}">
        <p14:creationId xmlns:p14="http://schemas.microsoft.com/office/powerpoint/2010/main" val="13756163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25F0304-E6C2-3395-7567-8366F93F9123}"/>
              </a:ext>
            </a:extLst>
          </p:cNvPr>
          <p:cNvSpPr>
            <a:spLocks noGrp="1"/>
          </p:cNvSpPr>
          <p:nvPr>
            <p:ph type="title"/>
          </p:nvPr>
        </p:nvSpPr>
        <p:spPr/>
        <p:txBody>
          <a:bodyPr/>
          <a:lstStyle/>
          <a:p>
            <a:r>
              <a:rPr lang="en-US" dirty="0"/>
              <a:t>I received a new referral, now what?</a:t>
            </a:r>
          </a:p>
        </p:txBody>
      </p:sp>
      <p:sp>
        <p:nvSpPr>
          <p:cNvPr id="6" name="Content Placeholder 5">
            <a:extLst>
              <a:ext uri="{FF2B5EF4-FFF2-40B4-BE49-F238E27FC236}">
                <a16:creationId xmlns:a16="http://schemas.microsoft.com/office/drawing/2014/main" id="{6A8C78E3-D60E-1746-EC95-0A731ED782E6}"/>
              </a:ext>
            </a:extLst>
          </p:cNvPr>
          <p:cNvSpPr>
            <a:spLocks noGrp="1"/>
          </p:cNvSpPr>
          <p:nvPr>
            <p:ph idx="1"/>
          </p:nvPr>
        </p:nvSpPr>
        <p:spPr>
          <a:xfrm>
            <a:off x="1371600" y="2087217"/>
            <a:ext cx="9601200" cy="3886200"/>
          </a:xfrm>
        </p:spPr>
        <p:txBody>
          <a:bodyPr>
            <a:normAutofit fontScale="70000" lnSpcReduction="20000"/>
          </a:bodyPr>
          <a:lstStyle/>
          <a:p>
            <a:r>
              <a:rPr lang="en-US" dirty="0"/>
              <a:t>Review documents provided in case file for important information</a:t>
            </a:r>
          </a:p>
          <a:p>
            <a:pPr lvl="1"/>
            <a:r>
              <a:rPr lang="en-US" dirty="0"/>
              <a:t>Assessment Details: extensive list of client’s information including abilities, preferences, and health summary</a:t>
            </a:r>
          </a:p>
          <a:p>
            <a:pPr lvl="1"/>
            <a:r>
              <a:rPr lang="en-US" dirty="0"/>
              <a:t>Service Summary: breakdown of client’s contacts &amp; supports</a:t>
            </a:r>
          </a:p>
          <a:p>
            <a:pPr lvl="2"/>
            <a:r>
              <a:rPr lang="en-US" dirty="0"/>
              <a:t>Also includes “Daily Rate”, this is used for when a client is looking to move into an ALF or AFH as they can only accept clients of certain daily rates depending on the needs of the client</a:t>
            </a:r>
          </a:p>
          <a:p>
            <a:pPr lvl="1"/>
            <a:r>
              <a:rPr lang="en-US" dirty="0"/>
              <a:t>ROI/Consent: request of information; this is important to provide to others when assisting the client so that they can provide you with the client’s information</a:t>
            </a:r>
          </a:p>
          <a:p>
            <a:pPr lvl="1"/>
            <a:r>
              <a:rPr lang="en-US" dirty="0"/>
              <a:t>Goals Summary: Lists what the goals are for the client, the goal end date, and the amount of units available</a:t>
            </a:r>
          </a:p>
          <a:p>
            <a:pPr lvl="2"/>
            <a:r>
              <a:rPr lang="en-US" dirty="0"/>
              <a:t>Keep an eye on the authorization date, as it is your responsibility to ensure you are not working with the client past the authorization date. If the date is coming up and you need more time, request an extension from the CM</a:t>
            </a:r>
          </a:p>
          <a:p>
            <a:pPr lvl="2"/>
            <a:r>
              <a:rPr lang="en-US" dirty="0"/>
              <a:t>Request updated goals summary from CM if they authorize an extension or if they add additional tasks for the client</a:t>
            </a:r>
          </a:p>
          <a:p>
            <a:pPr lvl="3"/>
            <a:r>
              <a:rPr lang="en-US" dirty="0"/>
              <a:t>Do not complete tasks not on the goals summary page, ask CM for clarification if client is requesting tasks out of the scope of the CCG</a:t>
            </a:r>
          </a:p>
          <a:p>
            <a:r>
              <a:rPr lang="en-US" dirty="0"/>
              <a:t>Email the case manager for an introduction and request additional information as needed (additional contact information, facility information, physical barriers, </a:t>
            </a:r>
            <a:r>
              <a:rPr lang="en-US" dirty="0" err="1"/>
              <a:t>etc</a:t>
            </a:r>
            <a:r>
              <a:rPr lang="en-US" dirty="0"/>
              <a:t>)</a:t>
            </a:r>
          </a:p>
          <a:p>
            <a:r>
              <a:rPr lang="en-US" dirty="0"/>
              <a:t>Contact the client for introduction and to set up initial home visit or to make a plan to achieve goals if not a housing referral</a:t>
            </a:r>
          </a:p>
        </p:txBody>
      </p:sp>
    </p:spTree>
    <p:extLst>
      <p:ext uri="{BB962C8B-B14F-4D97-AF65-F5344CB8AC3E}">
        <p14:creationId xmlns:p14="http://schemas.microsoft.com/office/powerpoint/2010/main" val="3844236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135DAB9-F9B7-EF8F-3321-4E5CAB1F4B17}"/>
              </a:ext>
            </a:extLst>
          </p:cNvPr>
          <p:cNvSpPr>
            <a:spLocks noGrp="1"/>
          </p:cNvSpPr>
          <p:nvPr>
            <p:ph type="title"/>
          </p:nvPr>
        </p:nvSpPr>
        <p:spPr>
          <a:xfrm>
            <a:off x="1625049" y="1093304"/>
            <a:ext cx="9601200" cy="1088046"/>
          </a:xfrm>
        </p:spPr>
        <p:txBody>
          <a:bodyPr/>
          <a:lstStyle/>
          <a:p>
            <a:pPr algn="ctr"/>
            <a:r>
              <a:rPr lang="en-US" dirty="0"/>
              <a:t>Types of Referrals</a:t>
            </a:r>
          </a:p>
        </p:txBody>
      </p:sp>
      <p:sp>
        <p:nvSpPr>
          <p:cNvPr id="9" name="Text Placeholder 8">
            <a:extLst>
              <a:ext uri="{FF2B5EF4-FFF2-40B4-BE49-F238E27FC236}">
                <a16:creationId xmlns:a16="http://schemas.microsoft.com/office/drawing/2014/main" id="{A967D381-B14A-1FED-3D5A-886ACF5654C9}"/>
              </a:ext>
            </a:extLst>
          </p:cNvPr>
          <p:cNvSpPr>
            <a:spLocks noGrp="1"/>
          </p:cNvSpPr>
          <p:nvPr>
            <p:ph type="body" idx="1"/>
          </p:nvPr>
        </p:nvSpPr>
        <p:spPr>
          <a:xfrm>
            <a:off x="635508" y="2283086"/>
            <a:ext cx="4443984" cy="823912"/>
          </a:xfrm>
        </p:spPr>
        <p:txBody>
          <a:bodyPr/>
          <a:lstStyle/>
          <a:p>
            <a:pPr algn="ctr"/>
            <a:r>
              <a:rPr lang="en-US" dirty="0"/>
              <a:t>Release from an Institution</a:t>
            </a:r>
          </a:p>
        </p:txBody>
      </p:sp>
      <p:sp>
        <p:nvSpPr>
          <p:cNvPr id="10" name="Content Placeholder 9">
            <a:extLst>
              <a:ext uri="{FF2B5EF4-FFF2-40B4-BE49-F238E27FC236}">
                <a16:creationId xmlns:a16="http://schemas.microsoft.com/office/drawing/2014/main" id="{14E19517-B86A-F68A-7A6D-DFA23F46CC96}"/>
              </a:ext>
            </a:extLst>
          </p:cNvPr>
          <p:cNvSpPr>
            <a:spLocks noGrp="1"/>
          </p:cNvSpPr>
          <p:nvPr>
            <p:ph sz="half" idx="2"/>
          </p:nvPr>
        </p:nvSpPr>
        <p:spPr>
          <a:xfrm>
            <a:off x="1371600" y="3257464"/>
            <a:ext cx="2971801" cy="3434182"/>
          </a:xfrm>
        </p:spPr>
        <p:txBody>
          <a:bodyPr>
            <a:normAutofit fontScale="85000" lnSpcReduction="20000"/>
          </a:bodyPr>
          <a:lstStyle/>
          <a:p>
            <a:r>
              <a:rPr lang="en-US" dirty="0"/>
              <a:t>Client is being discharged from an institution</a:t>
            </a:r>
          </a:p>
          <a:p>
            <a:pPr lvl="1"/>
            <a:r>
              <a:rPr lang="en-US" dirty="0"/>
              <a:t>Nursing home</a:t>
            </a:r>
          </a:p>
          <a:p>
            <a:pPr lvl="1"/>
            <a:r>
              <a:rPr lang="en-US" dirty="0"/>
              <a:t>Hospital</a:t>
            </a:r>
          </a:p>
          <a:p>
            <a:pPr lvl="1"/>
            <a:r>
              <a:rPr lang="en-US" dirty="0"/>
              <a:t>Prison (uncommon)</a:t>
            </a:r>
          </a:p>
          <a:p>
            <a:r>
              <a:rPr lang="en-US" dirty="0"/>
              <a:t>Needs assistance locating new housing or settling back into old housing</a:t>
            </a:r>
          </a:p>
        </p:txBody>
      </p:sp>
      <p:sp>
        <p:nvSpPr>
          <p:cNvPr id="11" name="Text Placeholder 10">
            <a:extLst>
              <a:ext uri="{FF2B5EF4-FFF2-40B4-BE49-F238E27FC236}">
                <a16:creationId xmlns:a16="http://schemas.microsoft.com/office/drawing/2014/main" id="{A885C0D7-E5E2-384B-9D91-D08E2E2DD0DE}"/>
              </a:ext>
            </a:extLst>
          </p:cNvPr>
          <p:cNvSpPr>
            <a:spLocks noGrp="1"/>
          </p:cNvSpPr>
          <p:nvPr>
            <p:ph type="body" sz="quarter" idx="3"/>
          </p:nvPr>
        </p:nvSpPr>
        <p:spPr>
          <a:xfrm>
            <a:off x="4412974" y="2283086"/>
            <a:ext cx="3518452" cy="823912"/>
          </a:xfrm>
        </p:spPr>
        <p:txBody>
          <a:bodyPr/>
          <a:lstStyle/>
          <a:p>
            <a:pPr algn="ctr"/>
            <a:r>
              <a:rPr lang="en-US" dirty="0"/>
              <a:t>Needs new</a:t>
            </a:r>
          </a:p>
          <a:p>
            <a:pPr algn="ctr"/>
            <a:r>
              <a:rPr lang="en-US" dirty="0"/>
              <a:t>housing</a:t>
            </a:r>
          </a:p>
        </p:txBody>
      </p:sp>
      <p:sp>
        <p:nvSpPr>
          <p:cNvPr id="12" name="Content Placeholder 11">
            <a:extLst>
              <a:ext uri="{FF2B5EF4-FFF2-40B4-BE49-F238E27FC236}">
                <a16:creationId xmlns:a16="http://schemas.microsoft.com/office/drawing/2014/main" id="{AB9A7992-C57E-B976-AED0-F34CE7798259}"/>
              </a:ext>
            </a:extLst>
          </p:cNvPr>
          <p:cNvSpPr>
            <a:spLocks noGrp="1"/>
          </p:cNvSpPr>
          <p:nvPr>
            <p:ph sz="quarter" idx="4"/>
          </p:nvPr>
        </p:nvSpPr>
        <p:spPr>
          <a:xfrm>
            <a:off x="4452732" y="3257464"/>
            <a:ext cx="3945834" cy="2197952"/>
          </a:xfrm>
        </p:spPr>
        <p:txBody>
          <a:bodyPr>
            <a:normAutofit fontScale="85000" lnSpcReduction="20000"/>
          </a:bodyPr>
          <a:lstStyle/>
          <a:p>
            <a:r>
              <a:rPr lang="en-US" dirty="0"/>
              <a:t>Client is already in the community and needs new housing</a:t>
            </a:r>
          </a:p>
          <a:p>
            <a:pPr lvl="1"/>
            <a:r>
              <a:rPr lang="en-US" dirty="0"/>
              <a:t>Losing housing (eviction)</a:t>
            </a:r>
          </a:p>
          <a:p>
            <a:pPr lvl="1"/>
            <a:r>
              <a:rPr lang="en-US" dirty="0"/>
              <a:t>Need to get away from situation (unsafe)</a:t>
            </a:r>
          </a:p>
          <a:p>
            <a:pPr lvl="1"/>
            <a:r>
              <a:rPr lang="en-US" dirty="0"/>
              <a:t>Homeless/in shelters</a:t>
            </a:r>
          </a:p>
          <a:p>
            <a:r>
              <a:rPr lang="en-US" dirty="0"/>
              <a:t>Needs assistance finding new housing (think vouchers)</a:t>
            </a:r>
          </a:p>
          <a:p>
            <a:endParaRPr lang="en-US" dirty="0"/>
          </a:p>
        </p:txBody>
      </p:sp>
      <p:sp>
        <p:nvSpPr>
          <p:cNvPr id="3" name="TextBox 2">
            <a:extLst>
              <a:ext uri="{FF2B5EF4-FFF2-40B4-BE49-F238E27FC236}">
                <a16:creationId xmlns:a16="http://schemas.microsoft.com/office/drawing/2014/main" id="{80E3BC95-EB12-2C14-E273-82554D6A44EA}"/>
              </a:ext>
            </a:extLst>
          </p:cNvPr>
          <p:cNvSpPr txBox="1"/>
          <p:nvPr/>
        </p:nvSpPr>
        <p:spPr>
          <a:xfrm>
            <a:off x="1774731" y="5525517"/>
            <a:ext cx="6609522" cy="1015663"/>
          </a:xfrm>
          <a:prstGeom prst="rect">
            <a:avLst/>
          </a:prstGeom>
          <a:noFill/>
        </p:spPr>
        <p:txBody>
          <a:bodyPr wrap="square" rtlCol="0">
            <a:spAutoFit/>
          </a:bodyPr>
          <a:lstStyle/>
          <a:p>
            <a:pPr marL="285750" indent="-285750">
              <a:buFont typeface="Arial" panose="020B0604020202020204" pitchFamily="34" charset="0"/>
              <a:buChar char="•"/>
            </a:pPr>
            <a:r>
              <a:rPr lang="en-US" sz="1400" dirty="0"/>
              <a:t>Should state on referral destination preference (AFH, ALF, or independent)</a:t>
            </a:r>
          </a:p>
          <a:p>
            <a:pPr marL="285750" indent="-285750">
              <a:buFont typeface="Arial" panose="020B0604020202020204" pitchFamily="34" charset="0"/>
              <a:buChar char="•"/>
            </a:pPr>
            <a:r>
              <a:rPr lang="en-US" sz="1400" dirty="0"/>
              <a:t>Goal: find client a long term housing situation that provides all supports that the client may need</a:t>
            </a:r>
          </a:p>
          <a:p>
            <a:endParaRPr lang="en-US" dirty="0"/>
          </a:p>
        </p:txBody>
      </p:sp>
      <p:sp>
        <p:nvSpPr>
          <p:cNvPr id="4" name="Content Placeholder 9">
            <a:extLst>
              <a:ext uri="{FF2B5EF4-FFF2-40B4-BE49-F238E27FC236}">
                <a16:creationId xmlns:a16="http://schemas.microsoft.com/office/drawing/2014/main" id="{7E497387-730C-67A8-3371-B2B55DA2A52A}"/>
              </a:ext>
            </a:extLst>
          </p:cNvPr>
          <p:cNvSpPr txBox="1">
            <a:spLocks/>
          </p:cNvSpPr>
          <p:nvPr/>
        </p:nvSpPr>
        <p:spPr>
          <a:xfrm>
            <a:off x="8617228" y="3257464"/>
            <a:ext cx="2971801" cy="3434182"/>
          </a:xfrm>
          <a:prstGeom prst="rect">
            <a:avLst/>
          </a:prstGeom>
        </p:spPr>
        <p:txBody>
          <a:bodyPr vert="horz" lIns="91440" tIns="45720" rIns="91440" bIns="45720" rtlCol="0">
            <a:normAutofit fontScale="85000" lnSpcReduction="10000"/>
          </a:bodyPr>
          <a:lst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a:lstStyle>
          <a:p>
            <a:r>
              <a:rPr lang="en-US" dirty="0"/>
              <a:t>Client needs help getting specific documentation</a:t>
            </a:r>
          </a:p>
          <a:p>
            <a:pPr lvl="1"/>
            <a:r>
              <a:rPr lang="en-US" dirty="0"/>
              <a:t>Social security card, ID, </a:t>
            </a:r>
            <a:r>
              <a:rPr lang="en-US" dirty="0" err="1"/>
              <a:t>etc</a:t>
            </a:r>
            <a:endParaRPr lang="en-US" dirty="0"/>
          </a:p>
          <a:p>
            <a:r>
              <a:rPr lang="en-US" dirty="0"/>
              <a:t>Client needs transitional or medical items purchased</a:t>
            </a:r>
          </a:p>
          <a:p>
            <a:r>
              <a:rPr lang="en-US" dirty="0"/>
              <a:t>Client needs help finding a new provider</a:t>
            </a:r>
          </a:p>
          <a:p>
            <a:pPr lvl="1"/>
            <a:r>
              <a:rPr lang="en-US" dirty="0"/>
              <a:t>Caregiver, local primary care provider (PCP), </a:t>
            </a:r>
            <a:r>
              <a:rPr lang="en-US" dirty="0" err="1"/>
              <a:t>etc</a:t>
            </a:r>
            <a:endParaRPr lang="en-US" dirty="0"/>
          </a:p>
          <a:p>
            <a:endParaRPr lang="en-US" dirty="0"/>
          </a:p>
        </p:txBody>
      </p:sp>
      <p:sp>
        <p:nvSpPr>
          <p:cNvPr id="8" name="Text Placeholder 10">
            <a:extLst>
              <a:ext uri="{FF2B5EF4-FFF2-40B4-BE49-F238E27FC236}">
                <a16:creationId xmlns:a16="http://schemas.microsoft.com/office/drawing/2014/main" id="{9FC29202-DAC9-03CE-F626-7A24131E6480}"/>
              </a:ext>
            </a:extLst>
          </p:cNvPr>
          <p:cNvSpPr txBox="1">
            <a:spLocks/>
          </p:cNvSpPr>
          <p:nvPr/>
        </p:nvSpPr>
        <p:spPr>
          <a:xfrm>
            <a:off x="8190440" y="2458139"/>
            <a:ext cx="3518452" cy="512885"/>
          </a:xfrm>
          <a:prstGeom prst="rect">
            <a:avLst/>
          </a:prstGeom>
        </p:spPr>
        <p:txBody>
          <a:bodyPr vert="horz" lIns="91440" tIns="45720" rIns="91440" bIns="45720" rtlCol="0" anchor="b">
            <a:noAutofit/>
          </a:bodyPr>
          <a:lstStyle>
            <a:lvl1pPr marL="0" indent="0" algn="l" defTabSz="914400" rtl="0" eaLnBrk="1" latinLnBrk="0" hangingPunct="1">
              <a:lnSpc>
                <a:spcPct val="84000"/>
              </a:lnSpc>
              <a:spcBef>
                <a:spcPts val="0"/>
              </a:spcBef>
              <a:spcAft>
                <a:spcPts val="0"/>
              </a:spcAft>
              <a:buFont typeface="Franklin Gothic Book" panose="020B0503020102020204" pitchFamily="34" charset="0"/>
              <a:buNone/>
              <a:defRPr sz="3000" b="0" kern="1200" baseline="0">
                <a:solidFill>
                  <a:schemeClr val="tx2"/>
                </a:solidFill>
                <a:latin typeface="+mn-lt"/>
                <a:ea typeface="+mn-ea"/>
                <a:cs typeface="+mn-cs"/>
              </a:defRPr>
            </a:lvl1pPr>
            <a:lvl2pPr marL="457200" indent="0" algn="l" defTabSz="914400" rtl="0" eaLnBrk="1" latinLnBrk="0" hangingPunct="1">
              <a:lnSpc>
                <a:spcPct val="94000"/>
              </a:lnSpc>
              <a:spcBef>
                <a:spcPts val="500"/>
              </a:spcBef>
              <a:spcAft>
                <a:spcPts val="200"/>
              </a:spcAft>
              <a:buFont typeface="Franklin Gothic Book" panose="020B0503020102020204" pitchFamily="34" charset="0"/>
              <a:buNone/>
              <a:defRPr sz="2000" b="1" i="1" kern="1200" baseline="0">
                <a:solidFill>
                  <a:schemeClr val="tx2"/>
                </a:solidFill>
                <a:latin typeface="+mn-lt"/>
                <a:ea typeface="+mn-ea"/>
                <a:cs typeface="+mn-cs"/>
              </a:defRPr>
            </a:lvl2pPr>
            <a:lvl3pPr marL="914400" indent="0" algn="l" defTabSz="914400" rtl="0" eaLnBrk="1" latinLnBrk="0" hangingPunct="1">
              <a:lnSpc>
                <a:spcPct val="94000"/>
              </a:lnSpc>
              <a:spcBef>
                <a:spcPts val="500"/>
              </a:spcBef>
              <a:spcAft>
                <a:spcPts val="200"/>
              </a:spcAft>
              <a:buFont typeface="Franklin Gothic Book" panose="020B0503020102020204" pitchFamily="34" charset="0"/>
              <a:buNone/>
              <a:defRPr sz="1800" b="1" kern="1200" baseline="0">
                <a:solidFill>
                  <a:schemeClr val="tx2"/>
                </a:solidFill>
                <a:latin typeface="+mn-lt"/>
                <a:ea typeface="+mn-ea"/>
                <a:cs typeface="+mn-cs"/>
              </a:defRPr>
            </a:lvl3pPr>
            <a:lvl4pPr marL="1371600" indent="0" algn="l" defTabSz="914400" rtl="0" eaLnBrk="1" latinLnBrk="0" hangingPunct="1">
              <a:lnSpc>
                <a:spcPct val="94000"/>
              </a:lnSpc>
              <a:spcBef>
                <a:spcPts val="500"/>
              </a:spcBef>
              <a:spcAft>
                <a:spcPts val="200"/>
              </a:spcAft>
              <a:buFont typeface="Franklin Gothic Book" panose="020B0503020102020204" pitchFamily="34" charset="0"/>
              <a:buNone/>
              <a:defRPr sz="1600" b="1" i="1" kern="1200" baseline="0">
                <a:solidFill>
                  <a:schemeClr val="tx2"/>
                </a:solidFill>
                <a:latin typeface="+mn-lt"/>
                <a:ea typeface="+mn-ea"/>
                <a:cs typeface="+mn-cs"/>
              </a:defRPr>
            </a:lvl4pPr>
            <a:lvl5pPr marL="1828800" indent="0" algn="l" defTabSz="914400" rtl="0" eaLnBrk="1" latinLnBrk="0" hangingPunct="1">
              <a:lnSpc>
                <a:spcPct val="94000"/>
              </a:lnSpc>
              <a:spcBef>
                <a:spcPts val="500"/>
              </a:spcBef>
              <a:spcAft>
                <a:spcPts val="200"/>
              </a:spcAft>
              <a:buFont typeface="Franklin Gothic Book" panose="020B0503020102020204" pitchFamily="34" charset="0"/>
              <a:buNone/>
              <a:defRPr sz="1600" b="1" kern="1200" baseline="0">
                <a:solidFill>
                  <a:schemeClr val="tx2"/>
                </a:solidFill>
                <a:latin typeface="+mn-lt"/>
                <a:ea typeface="+mn-ea"/>
                <a:cs typeface="+mn-cs"/>
              </a:defRPr>
            </a:lvl5pPr>
            <a:lvl6pPr marL="2286000" indent="0" algn="l" defTabSz="914400" rtl="0" eaLnBrk="1" latinLnBrk="0" hangingPunct="1">
              <a:lnSpc>
                <a:spcPct val="94000"/>
              </a:lnSpc>
              <a:spcBef>
                <a:spcPts val="500"/>
              </a:spcBef>
              <a:spcAft>
                <a:spcPts val="200"/>
              </a:spcAft>
              <a:buFont typeface="Franklin Gothic Book" panose="020B0503020102020204" pitchFamily="34" charset="0"/>
              <a:buNone/>
              <a:defRPr sz="1600" b="1" i="1" kern="1200" baseline="0">
                <a:solidFill>
                  <a:schemeClr val="tx2"/>
                </a:solidFill>
                <a:latin typeface="+mn-lt"/>
                <a:ea typeface="+mn-ea"/>
                <a:cs typeface="+mn-cs"/>
              </a:defRPr>
            </a:lvl6pPr>
            <a:lvl7pPr marL="2743200" indent="0" algn="l" defTabSz="914400" rtl="0" eaLnBrk="1" latinLnBrk="0" hangingPunct="1">
              <a:lnSpc>
                <a:spcPct val="94000"/>
              </a:lnSpc>
              <a:spcBef>
                <a:spcPts val="500"/>
              </a:spcBef>
              <a:spcAft>
                <a:spcPts val="200"/>
              </a:spcAft>
              <a:buFont typeface="Franklin Gothic Book" panose="020B0503020102020204" pitchFamily="34" charset="0"/>
              <a:buNone/>
              <a:defRPr sz="1600" b="1" kern="1200" baseline="0">
                <a:solidFill>
                  <a:schemeClr val="tx2"/>
                </a:solidFill>
                <a:latin typeface="+mn-lt"/>
                <a:ea typeface="+mn-ea"/>
                <a:cs typeface="+mn-cs"/>
              </a:defRPr>
            </a:lvl7pPr>
            <a:lvl8pPr marL="3200400" indent="0" algn="l" defTabSz="914400" rtl="0" eaLnBrk="1" latinLnBrk="0" hangingPunct="1">
              <a:lnSpc>
                <a:spcPct val="94000"/>
              </a:lnSpc>
              <a:spcBef>
                <a:spcPts val="500"/>
              </a:spcBef>
              <a:spcAft>
                <a:spcPts val="200"/>
              </a:spcAft>
              <a:buFont typeface="Franklin Gothic Book" panose="020B0503020102020204" pitchFamily="34" charset="0"/>
              <a:buNone/>
              <a:defRPr sz="1600" b="1" i="1" kern="1200" baseline="0">
                <a:solidFill>
                  <a:schemeClr val="tx2"/>
                </a:solidFill>
                <a:latin typeface="+mn-lt"/>
                <a:ea typeface="+mn-ea"/>
                <a:cs typeface="+mn-cs"/>
              </a:defRPr>
            </a:lvl8pPr>
            <a:lvl9pPr marL="3657600" indent="0" algn="l" defTabSz="914400" rtl="0" eaLnBrk="1" latinLnBrk="0" hangingPunct="1">
              <a:lnSpc>
                <a:spcPct val="94000"/>
              </a:lnSpc>
              <a:spcBef>
                <a:spcPts val="500"/>
              </a:spcBef>
              <a:spcAft>
                <a:spcPts val="200"/>
              </a:spcAft>
              <a:buFont typeface="Franklin Gothic Book" panose="020B0503020102020204" pitchFamily="34" charset="0"/>
              <a:buNone/>
              <a:defRPr sz="1600" b="1" kern="1200" baseline="0">
                <a:solidFill>
                  <a:schemeClr val="tx2"/>
                </a:solidFill>
                <a:latin typeface="+mn-lt"/>
                <a:ea typeface="+mn-ea"/>
                <a:cs typeface="+mn-cs"/>
              </a:defRPr>
            </a:lvl9pPr>
          </a:lstStyle>
          <a:p>
            <a:pPr algn="ctr"/>
            <a:r>
              <a:rPr lang="en-US" dirty="0"/>
              <a:t>Non-housing</a:t>
            </a:r>
          </a:p>
          <a:p>
            <a:pPr algn="ctr"/>
            <a:r>
              <a:rPr lang="en-US" sz="1500" dirty="0"/>
              <a:t>(tasks can be a part of or all of goals summary)</a:t>
            </a:r>
          </a:p>
        </p:txBody>
      </p:sp>
    </p:spTree>
    <p:extLst>
      <p:ext uri="{BB962C8B-B14F-4D97-AF65-F5344CB8AC3E}">
        <p14:creationId xmlns:p14="http://schemas.microsoft.com/office/powerpoint/2010/main" val="2133190207"/>
      </p:ext>
    </p:extLst>
  </p:cSld>
  <p:clrMapOvr>
    <a:masterClrMapping/>
  </p:clrMapOvr>
</p:sld>
</file>

<file path=ppt/theme/theme1.xml><?xml version="1.0" encoding="utf-8"?>
<a:theme xmlns:a="http://schemas.openxmlformats.org/drawingml/2006/main" name="Crop">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9270AA94-2367-4B1E-B579-26147B222BD0}"/>
    </a:ext>
  </a:extLst>
</a:theme>
</file>

<file path=docProps/app.xml><?xml version="1.0" encoding="utf-8"?>
<Properties xmlns="http://schemas.openxmlformats.org/officeDocument/2006/extended-properties" xmlns:vt="http://schemas.openxmlformats.org/officeDocument/2006/docPropsVTypes">
  <Template>{98938B3B-3578-6D4F-AFE3-759370380010}tf10001072</Template>
  <TotalTime>21949</TotalTime>
  <Words>3500</Words>
  <Application>Microsoft Macintosh PowerPoint</Application>
  <PresentationFormat>Widescreen</PresentationFormat>
  <Paragraphs>344</Paragraphs>
  <Slides>20</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6" baseType="lpstr">
      <vt:lpstr>Arial</vt:lpstr>
      <vt:lpstr>Calibri</vt:lpstr>
      <vt:lpstr>Franklin Gothic Book</vt:lpstr>
      <vt:lpstr>Wingdings</vt:lpstr>
      <vt:lpstr>Crop</vt:lpstr>
      <vt:lpstr>Document</vt:lpstr>
      <vt:lpstr>CCG training</vt:lpstr>
      <vt:lpstr>PowerPoint Presentation</vt:lpstr>
      <vt:lpstr>PowerPoint Presentation</vt:lpstr>
      <vt:lpstr>Building Relationships as a CCG  As a CCG, you will work with many different people besides the client. You are one of the many people in the community who support the client.</vt:lpstr>
      <vt:lpstr>PowerPoint Presentation</vt:lpstr>
      <vt:lpstr>PowerPoint Presentation</vt:lpstr>
      <vt:lpstr>PowerPoint Presentation</vt:lpstr>
      <vt:lpstr>I received a new referral, now what?</vt:lpstr>
      <vt:lpstr>Types of Referrals</vt:lpstr>
      <vt:lpstr>Housing Destinations</vt:lpstr>
      <vt:lpstr>Vouchers for Independent Living</vt:lpstr>
      <vt:lpstr>Important things to consider when doing initial housing intake with client</vt:lpstr>
      <vt:lpstr>I need to make a payment on behalf of the client, now what?</vt:lpstr>
      <vt:lpstr>PowerPoint Presentation</vt:lpstr>
      <vt:lpstr>How do I keep track of what I’m doing each week?   Tracking Reports!</vt:lpstr>
      <vt:lpstr>PowerPoint Presentation</vt:lpstr>
      <vt:lpstr>What are Case Notes?</vt:lpstr>
      <vt:lpstr>Minutes to Units Conversion</vt:lpstr>
      <vt:lpstr>Resources</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Guiding Hands Coalition LLC Training for CCGs</dc:title>
  <dc:creator>Staff</dc:creator>
  <cp:lastModifiedBy>iMac Accounts R</cp:lastModifiedBy>
  <cp:revision>7</cp:revision>
  <dcterms:created xsi:type="dcterms:W3CDTF">2022-09-29T15:35:22Z</dcterms:created>
  <dcterms:modified xsi:type="dcterms:W3CDTF">2022-12-29T19:44:52Z</dcterms:modified>
</cp:coreProperties>
</file>